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55" r:id="rId3"/>
    <p:sldId id="536" r:id="rId5"/>
    <p:sldId id="538" r:id="rId6"/>
    <p:sldId id="550" r:id="rId7"/>
    <p:sldId id="565" r:id="rId8"/>
    <p:sldId id="593" r:id="rId9"/>
    <p:sldId id="574" r:id="rId10"/>
    <p:sldId id="546" r:id="rId11"/>
    <p:sldId id="554" r:id="rId12"/>
    <p:sldId id="566" r:id="rId13"/>
    <p:sldId id="567" r:id="rId14"/>
    <p:sldId id="568" r:id="rId15"/>
    <p:sldId id="569" r:id="rId16"/>
    <p:sldId id="547" r:id="rId17"/>
    <p:sldId id="552" r:id="rId18"/>
    <p:sldId id="548" r:id="rId19"/>
    <p:sldId id="553" r:id="rId20"/>
    <p:sldId id="564" r:id="rId21"/>
    <p:sldId id="532" r:id="rId22"/>
    <p:sldId id="571" r:id="rId23"/>
    <p:sldId id="534" r:id="rId24"/>
    <p:sldId id="407" r:id="rId25"/>
  </p:sldIdLst>
  <p:sldSz cx="12192000" cy="6858000"/>
  <p:notesSz cx="9144000" cy="6858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9D9D9"/>
    <a:srgbClr val="DB2E31"/>
    <a:srgbClr val="F2F2F2"/>
    <a:srgbClr val="BFBFBF"/>
    <a:srgbClr val="D71418"/>
    <a:srgbClr val="003493"/>
    <a:srgbClr val="BA1216"/>
    <a:srgbClr val="C71C1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56" autoAdjust="0"/>
  </p:normalViewPr>
  <p:slideViewPr>
    <p:cSldViewPr snapToGrid="0">
      <p:cViewPr>
        <p:scale>
          <a:sx n="75" d="100"/>
          <a:sy n="75" d="100"/>
        </p:scale>
        <p:origin x="-1980" y="-804"/>
      </p:cViewPr>
      <p:guideLst>
        <p:guide orient="horz" pos="2263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084A-72D8-4AC9-B42F-F151AB612E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DF80-2E79-4A3A-9791-DC89E1E8DF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>
          <a:xfrm>
            <a:off x="0" y="1963295"/>
            <a:ext cx="10670023" cy="2976560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1333630" y="774701"/>
            <a:ext cx="4444869" cy="608330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27771" y="1962150"/>
            <a:ext cx="188614" cy="297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3631" y="2521525"/>
            <a:ext cx="4038998" cy="1184274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333631" y="3786908"/>
            <a:ext cx="4038998" cy="115148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83" y="551543"/>
            <a:ext cx="10516635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83" y="365125"/>
            <a:ext cx="773506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83238" y="3271044"/>
            <a:ext cx="60966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作品，为了您和风云办公以及原创作者的利益，请勿复制、传播、销售，否则将承担法律责任！风云办公将对作品进行维权，按照传播下载次数进行十倍的索取赔偿！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www.tukuppt.com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9390" y="3016885"/>
            <a:ext cx="1439545" cy="1439545"/>
            <a:chOff x="1468800" y="2511360"/>
            <a:chExt cx="1439232" cy="1439232"/>
          </a:xfrm>
        </p:grpSpPr>
        <p:sp>
          <p:nvSpPr>
            <p:cNvPr id="36" name="íşļîḓé"/>
            <p:cNvSpPr/>
            <p:nvPr/>
          </p:nvSpPr>
          <p:spPr bwMode="auto">
            <a:xfrm rot="2700000">
              <a:off x="1468800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" name="ïṣḻídé"/>
            <p:cNvSpPr/>
            <p:nvPr/>
          </p:nvSpPr>
          <p:spPr bwMode="auto">
            <a:xfrm>
              <a:off x="1882067" y="2939434"/>
              <a:ext cx="612698" cy="58308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160" y="3016885"/>
            <a:ext cx="1439545" cy="1439545"/>
            <a:chOff x="4073856" y="2511360"/>
            <a:chExt cx="1439232" cy="1439232"/>
          </a:xfrm>
        </p:grpSpPr>
        <p:sp>
          <p:nvSpPr>
            <p:cNvPr id="34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9565" y="3016885"/>
            <a:ext cx="1439545" cy="1439545"/>
            <a:chOff x="6678912" y="2511360"/>
            <a:chExt cx="1439232" cy="1439232"/>
          </a:xfrm>
        </p:grpSpPr>
        <p:sp>
          <p:nvSpPr>
            <p:cNvPr id="32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84335" y="3016885"/>
            <a:ext cx="1439545" cy="1439545"/>
            <a:chOff x="9283968" y="2511360"/>
            <a:chExt cx="1439232" cy="1439232"/>
          </a:xfrm>
        </p:grpSpPr>
        <p:sp>
          <p:nvSpPr>
            <p:cNvPr id="30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7" name="iṩľïḋê"/>
          <p:cNvGrpSpPr/>
          <p:nvPr/>
        </p:nvGrpSpPr>
        <p:grpSpPr>
          <a:xfrm>
            <a:off x="1028065" y="4870450"/>
            <a:ext cx="2482215" cy="800100"/>
            <a:chOff x="1428198" y="2129932"/>
            <a:chExt cx="2628292" cy="800219"/>
          </a:xfrm>
        </p:grpSpPr>
        <p:sp>
          <p:nvSpPr>
            <p:cNvPr id="28" name="îŝļîďê"/>
            <p:cNvSpPr txBox="1"/>
            <p:nvPr/>
          </p:nvSpPr>
          <p:spPr>
            <a:xfrm>
              <a:off x="1837712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输入标题文本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iṥḻïďe"/>
            <p:cNvSpPr txBox="1"/>
            <p:nvPr/>
          </p:nvSpPr>
          <p:spPr>
            <a:xfrm>
              <a:off x="1428198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îšḻíḋè"/>
          <p:cNvGrpSpPr/>
          <p:nvPr/>
        </p:nvGrpSpPr>
        <p:grpSpPr>
          <a:xfrm>
            <a:off x="3552825" y="4870450"/>
            <a:ext cx="2482215" cy="800100"/>
            <a:chOff x="1343472" y="2129932"/>
            <a:chExt cx="2628292" cy="800219"/>
          </a:xfrm>
        </p:grpSpPr>
        <p:sp>
          <p:nvSpPr>
            <p:cNvPr id="26" name="îŝľíḍè"/>
            <p:cNvSpPr txBox="1"/>
            <p:nvPr/>
          </p:nvSpPr>
          <p:spPr>
            <a:xfrm>
              <a:off x="1637325" y="2129932"/>
              <a:ext cx="195476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i$ļiḍê"/>
            <p:cNvSpPr txBox="1"/>
            <p:nvPr/>
          </p:nvSpPr>
          <p:spPr>
            <a:xfrm>
              <a:off x="1343472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ïŝḻiḋe"/>
          <p:cNvGrpSpPr/>
          <p:nvPr/>
        </p:nvGrpSpPr>
        <p:grpSpPr>
          <a:xfrm>
            <a:off x="6304915" y="4870450"/>
            <a:ext cx="2482215" cy="800100"/>
            <a:chOff x="1498803" y="2129932"/>
            <a:chExt cx="2628292" cy="800219"/>
          </a:xfrm>
        </p:grpSpPr>
        <p:sp>
          <p:nvSpPr>
            <p:cNvPr id="24" name="íş1íḑé"/>
            <p:cNvSpPr txBox="1"/>
            <p:nvPr/>
          </p:nvSpPr>
          <p:spPr>
            <a:xfrm>
              <a:off x="1894196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îṣ1ïďè"/>
            <p:cNvSpPr txBox="1"/>
            <p:nvPr/>
          </p:nvSpPr>
          <p:spPr>
            <a:xfrm>
              <a:off x="1498803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iṩ1iḋé"/>
          <p:cNvGrpSpPr/>
          <p:nvPr/>
        </p:nvGrpSpPr>
        <p:grpSpPr>
          <a:xfrm>
            <a:off x="8923020" y="4870450"/>
            <a:ext cx="2482215" cy="800100"/>
            <a:chOff x="1512924" y="2129932"/>
            <a:chExt cx="2628292" cy="800219"/>
          </a:xfrm>
        </p:grpSpPr>
        <p:sp>
          <p:nvSpPr>
            <p:cNvPr id="22" name="iślîdè"/>
            <p:cNvSpPr txBox="1"/>
            <p:nvPr/>
          </p:nvSpPr>
          <p:spPr>
            <a:xfrm>
              <a:off x="1738865" y="2129932"/>
              <a:ext cx="2063700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ṧlîḓe"/>
            <p:cNvSpPr txBox="1"/>
            <p:nvPr/>
          </p:nvSpPr>
          <p:spPr>
            <a:xfrm>
              <a:off x="1512924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ïS1îďè"/>
          <p:cNvSpPr/>
          <p:nvPr/>
        </p:nvSpPr>
        <p:spPr>
          <a:xfrm>
            <a:off x="5012690" y="1176655"/>
            <a:ext cx="2167890" cy="815975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目录</a:t>
            </a:r>
            <a:b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</a:rPr>
              <a:t>CONTENT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grpSp>
        <p:nvGrpSpPr>
          <p:cNvPr id="39" name="组合 38"/>
          <p:cNvGrpSpPr/>
          <p:nvPr userDrawn="1"/>
        </p:nvGrpSpPr>
        <p:grpSpPr>
          <a:xfrm>
            <a:off x="-414029" y="-419099"/>
            <a:ext cx="2497687" cy="2031999"/>
            <a:chOff x="-11738" y="-249809"/>
            <a:chExt cx="2308468" cy="2324100"/>
          </a:xfrm>
        </p:grpSpPr>
        <p:sp>
          <p:nvSpPr>
            <p:cNvPr id="40" name="任意多边形: 形状 149"/>
            <p:cNvSpPr/>
            <p:nvPr/>
          </p:nvSpPr>
          <p:spPr>
            <a:xfrm>
              <a:off x="474998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150"/>
            <p:cNvSpPr/>
            <p:nvPr/>
          </p:nvSpPr>
          <p:spPr>
            <a:xfrm>
              <a:off x="732536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151"/>
            <p:cNvSpPr/>
            <p:nvPr/>
          </p:nvSpPr>
          <p:spPr>
            <a:xfrm>
              <a:off x="990074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153"/>
            <p:cNvSpPr/>
            <p:nvPr/>
          </p:nvSpPr>
          <p:spPr>
            <a:xfrm>
              <a:off x="-11738" y="-249809"/>
              <a:ext cx="1524117" cy="2324100"/>
            </a:xfrm>
            <a:custGeom>
              <a:avLst/>
              <a:gdLst>
                <a:gd name="connsiteX0" fmla="*/ 0 w 2062805"/>
                <a:gd name="connsiteY0" fmla="*/ 0 h 3145537"/>
                <a:gd name="connsiteX1" fmla="*/ 2062805 w 2062805"/>
                <a:gd name="connsiteY1" fmla="*/ 0 h 3145537"/>
                <a:gd name="connsiteX2" fmla="*/ 532501 w 2062805"/>
                <a:gd name="connsiteY2" fmla="*/ 3145537 h 3145537"/>
                <a:gd name="connsiteX3" fmla="*/ 0 w 2062805"/>
                <a:gd name="connsiteY3" fmla="*/ 3145537 h 31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05" h="3145537">
                  <a:moveTo>
                    <a:pt x="0" y="0"/>
                  </a:moveTo>
                  <a:lnTo>
                    <a:pt x="2062805" y="0"/>
                  </a:lnTo>
                  <a:lnTo>
                    <a:pt x="532501" y="3145537"/>
                  </a:lnTo>
                  <a:lnTo>
                    <a:pt x="0" y="3145537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 userDrawn="1"/>
        </p:nvGrpSpPr>
        <p:grpSpPr>
          <a:xfrm>
            <a:off x="9366740" y="6268357"/>
            <a:ext cx="2825260" cy="514824"/>
            <a:chOff x="6669608" y="4265480"/>
            <a:chExt cx="4768261" cy="868881"/>
          </a:xfrm>
          <a:solidFill>
            <a:srgbClr val="DB2E31"/>
          </a:solidFill>
        </p:grpSpPr>
        <p:grpSp>
          <p:nvGrpSpPr>
            <p:cNvPr id="45" name="组合 44"/>
            <p:cNvGrpSpPr/>
            <p:nvPr/>
          </p:nvGrpSpPr>
          <p:grpSpPr>
            <a:xfrm>
              <a:off x="9928729" y="4265480"/>
              <a:ext cx="1509140" cy="868881"/>
              <a:chOff x="8922199" y="4150981"/>
              <a:chExt cx="2490515" cy="1433904"/>
            </a:xfrm>
            <a:grpFill/>
          </p:grpSpPr>
          <p:sp>
            <p:nvSpPr>
              <p:cNvPr id="87" name="任意多边形: 形状 90"/>
              <p:cNvSpPr/>
              <p:nvPr/>
            </p:nvSpPr>
            <p:spPr>
              <a:xfrm>
                <a:off x="1037219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任意多边形: 形状 91"/>
              <p:cNvSpPr/>
              <p:nvPr/>
            </p:nvSpPr>
            <p:spPr>
              <a:xfrm>
                <a:off x="988886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: 形状 92"/>
              <p:cNvSpPr/>
              <p:nvPr/>
            </p:nvSpPr>
            <p:spPr>
              <a:xfrm>
                <a:off x="9405530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: 形状 93"/>
              <p:cNvSpPr/>
              <p:nvPr/>
            </p:nvSpPr>
            <p:spPr>
              <a:xfrm>
                <a:off x="8922199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669608" y="4817837"/>
              <a:ext cx="3302377" cy="316524"/>
              <a:chOff x="6557534" y="5212847"/>
              <a:chExt cx="3302377" cy="316524"/>
            </a:xfrm>
            <a:grpFill/>
          </p:grpSpPr>
          <p:cxnSp>
            <p:nvCxnSpPr>
              <p:cNvPr id="47" name="直接连接符 46"/>
              <p:cNvCxnSpPr/>
              <p:nvPr/>
            </p:nvCxnSpPr>
            <p:spPr>
              <a:xfrm flipH="1">
                <a:off x="889893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881819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873746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865672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857598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49524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84145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833377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825303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817229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97063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962557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954484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946410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938336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930262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922188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914115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906041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897967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728417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720343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712270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704196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696122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88048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679974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671901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663827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655753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809155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801081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793008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784934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776860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768786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760712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752639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744565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736491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320" y="0"/>
            <a:ext cx="211455" cy="709295"/>
          </a:xfrm>
          <a:prstGeom prst="rect">
            <a:avLst/>
          </a:prstGeom>
          <a:solidFill>
            <a:srgbClr val="D7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sp>
        <p:nvSpPr>
          <p:cNvPr id="17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9266920" y="6480175"/>
            <a:ext cx="2743470" cy="365125"/>
          </a:xfrm>
          <a:prstGeom prst="rect">
            <a:avLst/>
          </a:prstGeom>
        </p:spPr>
        <p:txBody>
          <a:bodyPr lIns="90000" tIns="46800" rIns="90000" bIns="46800"/>
          <a:lstStyle>
            <a:lvl1pPr algn="r">
              <a:defRPr sz="1200"/>
            </a:lvl1pPr>
          </a:lstStyle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667" y="214471"/>
            <a:ext cx="10515600" cy="45228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ctrTitle" hasCustomPrompt="1"/>
          </p:nvPr>
        </p:nvSpPr>
        <p:spPr>
          <a:xfrm>
            <a:off x="1450665" y="1962150"/>
            <a:ext cx="3804932" cy="184920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27621"/>
          <a:stretch>
            <a:fillRect/>
          </a:stretch>
        </p:blipFill>
        <p:spPr>
          <a:xfrm>
            <a:off x="10160" y="1962150"/>
            <a:ext cx="10627771" cy="2976245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 userDrawn="1"/>
        </p:nvSpPr>
        <p:spPr>
          <a:xfrm>
            <a:off x="1333631" y="977563"/>
            <a:ext cx="4038998" cy="5880437"/>
          </a:xfrm>
          <a:prstGeom prst="rect">
            <a:avLst/>
          </a:prstGeom>
          <a:solidFill>
            <a:srgbClr val="D7141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" name="标题 4"/>
          <p:cNvSpPr>
            <a:spLocks noGrp="1"/>
          </p:cNvSpPr>
          <p:nvPr userDrawn="1"/>
        </p:nvSpPr>
        <p:spPr>
          <a:xfrm>
            <a:off x="1450665" y="2069465"/>
            <a:ext cx="3804932" cy="184920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pic>
        <p:nvPicPr>
          <p:cNvPr id="7" name="图片 6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744961"/>
            <a:ext cx="515829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615609"/>
            <a:ext cx="5158295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744961"/>
            <a:ext cx="51836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615609"/>
            <a:ext cx="518369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83" y="713673"/>
            <a:ext cx="468211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073" y="713673"/>
            <a:ext cx="5712444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83" y="2313873"/>
            <a:ext cx="468211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927" y="365125"/>
            <a:ext cx="908990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2" y="365125"/>
            <a:ext cx="944737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1457960"/>
            <a:ext cx="4178300" cy="2209800"/>
          </a:xfrm>
        </p:spPr>
        <p:txBody>
          <a:bodyPr>
            <a:noAutofit/>
          </a:bodyPr>
          <a:lstStyle/>
          <a:p>
            <a:r>
              <a:rPr lang="zh-CN" altLang="zh-CN" sz="4000" b="1" dirty="0"/>
              <a:t>业务中台</a:t>
            </a:r>
            <a:br>
              <a:rPr lang="en-US" altLang="zh-CN" sz="4000" b="1" dirty="0"/>
            </a:br>
            <a:r>
              <a:rPr lang="zh-CN" altLang="zh-CN" sz="4000" b="1" dirty="0"/>
              <a:t>审批流</a:t>
            </a:r>
            <a:endParaRPr lang="zh-CN" altLang="zh-CN" sz="40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555615" y="3875808"/>
            <a:ext cx="4038998" cy="1151487"/>
          </a:xfrm>
        </p:spPr>
        <p:txBody>
          <a:bodyPr>
            <a:norm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陈纯香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2020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8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月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申请表单数据设计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48055" y="2612390"/>
            <a:ext cx="38811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支持不同业务的表单灵活自定义业务数据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支持的数据类型包括：整数、浮点数、布尔、字符串、日期、附件、表格</a:t>
            </a:r>
            <a:endParaRPr lang="zh-CN" altLang="en-US"/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4948555" y="1435735"/>
            <a:ext cx="6912000" cy="4596835"/>
            <a:chOff x="8173" y="1841"/>
            <a:chExt cx="10492" cy="7126"/>
          </a:xfrm>
        </p:grpSpPr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8173" y="1841"/>
              <a:ext cx="8686" cy="4876"/>
              <a:chOff x="-1168" y="338"/>
              <a:chExt cx="10874" cy="6104"/>
            </a:xfrm>
          </p:grpSpPr>
          <p:pic>
            <p:nvPicPr>
              <p:cNvPr id="4" name="图片 3" descr="企业微信截图_2020081216000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1168" y="338"/>
                <a:ext cx="10875" cy="6105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1" y="708"/>
                <a:ext cx="7457" cy="4715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9979" y="4091"/>
              <a:ext cx="8686" cy="4876"/>
              <a:chOff x="10198" y="1829"/>
              <a:chExt cx="10874" cy="6104"/>
            </a:xfrm>
          </p:grpSpPr>
          <p:pic>
            <p:nvPicPr>
              <p:cNvPr id="6" name="图片 5" descr="企业微信截图_2020081216000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198" y="1829"/>
                <a:ext cx="10875" cy="610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7" y="2164"/>
                <a:ext cx="7418" cy="4715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组织架构数据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2455" y="2943860"/>
            <a:ext cx="44919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>
                <a:sym typeface="+mn-ea"/>
              </a:rPr>
              <a:t>组织架构</a:t>
            </a:r>
            <a:r>
              <a:rPr lang="zh-CN" altLang="en-US"/>
              <a:t>、用户、角色、岗位管理，可以将业务系统的数据导入本系统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90135" y="1478915"/>
            <a:ext cx="6904990" cy="3876040"/>
            <a:chOff x="3961" y="4675"/>
            <a:chExt cx="10874" cy="6104"/>
          </a:xfrm>
        </p:grpSpPr>
        <p:pic>
          <p:nvPicPr>
            <p:cNvPr id="6" name="图片 5" descr="企业微信截图_202008121600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61" y="4675"/>
              <a:ext cx="10875" cy="610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8" y="5072"/>
              <a:ext cx="7475" cy="46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短信、邮件通知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5355" y="3156585"/>
            <a:ext cx="3888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支持短信、邮件的通知方式，在审批流转过程中，可以自定义提醒方式以及模板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29835" y="1768475"/>
            <a:ext cx="6904990" cy="3876040"/>
            <a:chOff x="-1359" y="5169"/>
            <a:chExt cx="10874" cy="6104"/>
          </a:xfrm>
        </p:grpSpPr>
        <p:pic>
          <p:nvPicPr>
            <p:cNvPr id="4" name="图片 3" descr="企业微信截图_202008121600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359" y="5169"/>
              <a:ext cx="10875" cy="61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" y="5564"/>
              <a:ext cx="7464" cy="464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后台服务回调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796"/>
          <a:stretch>
            <a:fillRect/>
          </a:stretch>
        </p:blipFill>
        <p:spPr>
          <a:xfrm>
            <a:off x="4064635" y="540385"/>
            <a:ext cx="7203440" cy="5939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655" y="2136775"/>
            <a:ext cx="33934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第三方服务回调，通过对服务调用的支持，使优特云审批流可以和外部系统进行集成，数据流转。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开发者在开通服务时只需要进行简单的配置，即可收到审批完成状态、审批结果。第三方系统可以自动触发内部业务逻辑。</a:t>
            </a:r>
            <a:endParaRPr lang="zh-CN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03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THREE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快速入门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使用全流程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1348105"/>
            <a:ext cx="11626850" cy="470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04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FOUR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应用案例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物料认证流程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873125"/>
            <a:ext cx="10028574" cy="5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05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FIVE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19520" y="3050540"/>
            <a:ext cx="2832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自问自答</a:t>
            </a:r>
            <a:endParaRPr lang="zh-CN" altLang="en-US" sz="4800" b="1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常见问题之</a:t>
            </a:r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12470" y="1095375"/>
            <a:ext cx="906208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200" b="1">
                <a:sym typeface="+mn-ea"/>
              </a:rPr>
              <a:t>1、需要可视化设置审批流程步骤.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有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2、需要有并行审核流程.</a:t>
            </a:r>
            <a:endParaRPr sz="1200" b="1">
              <a:sym typeface="+mn-ea"/>
            </a:endParaRPr>
          </a:p>
          <a:p>
            <a:r>
              <a:rPr lang="zh-CN" sz="1200">
                <a:sym typeface="+mn-ea"/>
              </a:rPr>
              <a:t>目前并行审核正在开发中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3、需要实现条件选择审批流程分支功能.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4、需要集成单点登录.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</a:t>
            </a:r>
            <a:r>
              <a:rPr lang="zh-CN" sz="1200">
                <a:sym typeface="+mn-ea"/>
              </a:rPr>
              <a:t>，我们的用户中心已经支持单点登录。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5、各种单据审批通过后,还需要回写到业务系统里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提供回调配置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6、审批流程中的每个步骤,都需要有提醒信息发出，可以在流程配置中设置哪些环节在什么场景下需要提醒，提醒方式有短信、邮件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可以设置</a:t>
            </a:r>
            <a:r>
              <a:rPr lang="zh-CN" sz="1200">
                <a:sym typeface="+mn-ea"/>
              </a:rPr>
              <a:t>，每个人工审批节点都有消息推送的规则设置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7、需要可以与其他即时通讯系统集成在一起.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暂不支持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8、</a:t>
            </a:r>
            <a:r>
              <a:rPr lang="zh-CN" sz="1200" b="1">
                <a:sym typeface="+mn-ea"/>
              </a:rPr>
              <a:t>是否能与</a:t>
            </a:r>
            <a:r>
              <a:rPr sz="1200" b="1">
                <a:sym typeface="+mn-ea"/>
              </a:rPr>
              <a:t>现有的OA系统集成在一起.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提供接口</a:t>
            </a:r>
            <a:r>
              <a:rPr lang="zh-CN" sz="1200">
                <a:sym typeface="+mn-ea"/>
              </a:rPr>
              <a:t>，可以导入数据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9、报表统计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当前版本暂不支持，之后的版本会有规划</a:t>
            </a:r>
            <a:endParaRPr sz="1200">
              <a:sym typeface="+mn-ea"/>
            </a:endParaRPr>
          </a:p>
          <a:p>
            <a:endParaRPr sz="1200" b="1">
              <a:sym typeface="+mn-ea"/>
            </a:endParaRPr>
          </a:p>
          <a:p>
            <a:r>
              <a:rPr sz="1200" b="1">
                <a:sym typeface="+mn-ea"/>
              </a:rPr>
              <a:t>10、企业里会有很多种各种各样的单据,都需要能输入到系统里才可以.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可以设置</a:t>
            </a:r>
            <a:r>
              <a:rPr lang="zh-CN" sz="1200">
                <a:sym typeface="+mn-ea"/>
              </a:rPr>
              <a:t>，每个审批流都可以定义表单业务数据</a:t>
            </a:r>
            <a:endParaRPr lang="zh-CN" sz="12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7752" y="0"/>
            <a:ext cx="260532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49363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62902" y="2415361"/>
            <a:ext cx="2340179" cy="1552936"/>
            <a:chOff x="1350344" y="1909168"/>
            <a:chExt cx="2512618" cy="1552936"/>
          </a:xfrm>
        </p:grpSpPr>
        <p:sp>
          <p:nvSpPr>
            <p:cNvPr id="9" name="文本框 8"/>
            <p:cNvSpPr txBox="1"/>
            <p:nvPr/>
          </p:nvSpPr>
          <p:spPr>
            <a:xfrm>
              <a:off x="1475903" y="190916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</a:rPr>
                <a:t>目录</a:t>
              </a:r>
              <a:endParaRPr lang="zh-CN" alt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350344" y="2843986"/>
              <a:ext cx="2512618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4857863" y="1703989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57863" y="4981077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快速入门</a:t>
            </a:r>
            <a:endParaRPr lang="zh-CN" altLang="en-US" sz="2000" kern="0" noProof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4857863" y="3342533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endParaRPr lang="zh-CN" altLang="en-US" sz="2000" kern="0" noProof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73992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097244" y="3277442"/>
            <a:ext cx="591847" cy="591847"/>
            <a:chOff x="4073856" y="2511360"/>
            <a:chExt cx="1439232" cy="1439232"/>
          </a:xfrm>
        </p:grpSpPr>
        <p:sp>
          <p:nvSpPr>
            <p:cNvPr id="16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97244" y="4915986"/>
            <a:ext cx="591847" cy="591847"/>
            <a:chOff x="6678912" y="2511360"/>
            <a:chExt cx="1439232" cy="1439232"/>
          </a:xfrm>
        </p:grpSpPr>
        <p:sp>
          <p:nvSpPr>
            <p:cNvPr id="19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0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46658" y="1638898"/>
            <a:ext cx="591847" cy="591847"/>
            <a:chOff x="9283968" y="2511360"/>
            <a:chExt cx="1439232" cy="1439232"/>
          </a:xfrm>
        </p:grpSpPr>
        <p:sp>
          <p:nvSpPr>
            <p:cNvPr id="22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46658" y="3277442"/>
            <a:ext cx="591847" cy="591847"/>
            <a:chOff x="6678912" y="2511360"/>
            <a:chExt cx="1439232" cy="1439232"/>
          </a:xfrm>
        </p:grpSpPr>
        <p:sp>
          <p:nvSpPr>
            <p:cNvPr id="25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97244" y="1638898"/>
            <a:ext cx="591847" cy="591847"/>
            <a:chOff x="6678912" y="2511360"/>
            <a:chExt cx="1439232" cy="1439232"/>
          </a:xfrm>
        </p:grpSpPr>
        <p:sp>
          <p:nvSpPr>
            <p:cNvPr id="31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</p:grpSp>
      <p:sp>
        <p:nvSpPr>
          <p:cNvPr id="33" name="文本框 7"/>
          <p:cNvSpPr txBox="1">
            <a:spLocks noChangeArrowheads="1"/>
          </p:cNvSpPr>
          <p:nvPr/>
        </p:nvSpPr>
        <p:spPr bwMode="auto">
          <a:xfrm>
            <a:off x="8825639" y="1728493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应用案例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>
            <a:off x="8825639" y="3367037"/>
            <a:ext cx="1558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0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自问自答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57863" y="2104099"/>
            <a:ext cx="18870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zh-CN" altLang="en-US" sz="1500" dirty="0" smtClean="0">
                <a:solidFill>
                  <a:schemeClr val="bg1">
                    <a:lumMod val="65000"/>
                  </a:schemeClr>
                </a:solidFill>
              </a:rPr>
              <a:t>roduct 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7863" y="3742643"/>
            <a:ext cx="165481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P</a:t>
            </a:r>
            <a:r>
              <a:rPr lang="zh-CN" altLang="en-US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roduct </a:t>
            </a:r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functions</a:t>
            </a:r>
            <a:endParaRPr lang="en-US" altLang="zh-CN" sz="15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57863" y="5364394"/>
            <a:ext cx="109283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Quick start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25638" y="2104099"/>
            <a:ext cx="121094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Applications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25638" y="3742643"/>
            <a:ext cx="1040765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5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Questions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常见问题之</a:t>
            </a:r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712470" y="1095375"/>
            <a:ext cx="906208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200" b="1">
                <a:sym typeface="+mn-ea"/>
              </a:rPr>
              <a:t>11、每个人可以很方便的察看自己的各种审核流程才可以.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可以查询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12、需要能显示审核历史,需要能很明确的知道,下一步是谁审核.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可以查询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13、需要有待审核列表.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可以查询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14、每个员工可以填写自己的单据,提交自己的单据.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15、可以任意类别的单据,可以先保存为草稿,也可以选择提交,未生效的单据,可以有列表查询.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暂不支持</a:t>
            </a:r>
            <a:r>
              <a:rPr lang="zh-CN" sz="1200">
                <a:sym typeface="+mn-ea"/>
              </a:rPr>
              <a:t>草稿</a:t>
            </a:r>
            <a:r>
              <a:rPr sz="1200">
                <a:sym typeface="+mn-ea"/>
              </a:rPr>
              <a:t>，之后的版本有规划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16、填写单据时,需要显示当前单据的审批流程.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可以查询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17、</a:t>
            </a:r>
            <a:r>
              <a:rPr lang="zh-CN" sz="1200" b="1">
                <a:sym typeface="+mn-ea"/>
              </a:rPr>
              <a:t>审批的时间</a:t>
            </a:r>
            <a:r>
              <a:rPr sz="1200" b="1">
                <a:sym typeface="+mn-ea"/>
              </a:rPr>
              <a:t>需要显示.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18、</a:t>
            </a:r>
            <a:r>
              <a:rPr lang="zh-CN" sz="1200" b="1">
                <a:sym typeface="+mn-ea"/>
              </a:rPr>
              <a:t>申请</a:t>
            </a:r>
            <a:r>
              <a:rPr sz="1200" b="1">
                <a:sym typeface="+mn-ea"/>
              </a:rPr>
              <a:t>单据可以上传附件.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19、提交</a:t>
            </a:r>
            <a:r>
              <a:rPr lang="zh-CN" sz="1200" b="1">
                <a:sym typeface="+mn-ea"/>
              </a:rPr>
              <a:t>申请</a:t>
            </a:r>
            <a:r>
              <a:rPr sz="1200" b="1">
                <a:sym typeface="+mn-ea"/>
              </a:rPr>
              <a:t>单据后,才生成</a:t>
            </a:r>
            <a:r>
              <a:rPr lang="zh-CN" sz="1200" b="1">
                <a:sym typeface="+mn-ea"/>
              </a:rPr>
              <a:t>申请</a:t>
            </a:r>
            <a:r>
              <a:rPr sz="1200" b="1">
                <a:sym typeface="+mn-ea"/>
              </a:rPr>
              <a:t>单据</a:t>
            </a:r>
            <a:r>
              <a:rPr lang="zh-CN" sz="1200" b="1">
                <a:sym typeface="+mn-ea"/>
              </a:rPr>
              <a:t>的</a:t>
            </a:r>
            <a:r>
              <a:rPr sz="1200" b="1">
                <a:sym typeface="+mn-ea"/>
              </a:rPr>
              <a:t>编号.</a:t>
            </a:r>
            <a:endParaRPr sz="1200" b="1">
              <a:sym typeface="+mn-ea"/>
            </a:endParaRPr>
          </a:p>
          <a:p>
            <a:r>
              <a:rPr lang="zh-CN" sz="1200">
                <a:sym typeface="+mn-ea"/>
              </a:rPr>
              <a:t>是的</a:t>
            </a:r>
            <a:endParaRPr sz="1200">
              <a:sym typeface="+mn-ea"/>
            </a:endParaRPr>
          </a:p>
          <a:p>
            <a:endParaRPr sz="1200">
              <a:sym typeface="+mn-ea"/>
            </a:endParaRPr>
          </a:p>
          <a:p>
            <a:r>
              <a:rPr sz="1200" b="1">
                <a:sym typeface="+mn-ea"/>
              </a:rPr>
              <a:t>20、发出单据时,先需要判断该用户的该流程是否存在,若没设置好该用户的流程,不应该能发出单据进行审批.</a:t>
            </a:r>
            <a:endParaRPr sz="1200" b="1">
              <a:sym typeface="+mn-ea"/>
            </a:endParaRPr>
          </a:p>
          <a:p>
            <a:r>
              <a:rPr sz="1200">
                <a:sym typeface="+mn-ea"/>
              </a:rPr>
              <a:t>可以支持</a:t>
            </a:r>
            <a:r>
              <a:rPr lang="zh-CN" sz="1200">
                <a:sym typeface="+mn-ea"/>
              </a:rPr>
              <a:t>，可以设置用户可申请的流程，对于无权限申请的，不能发起</a:t>
            </a:r>
            <a:endParaRPr lang="zh-CN" sz="12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审批流产品交流群（企业微信）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51705" y="596542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审批流产品交流</a:t>
            </a:r>
            <a:r>
              <a:rPr lang="zh-CN" altLang="en-US" dirty="0" smtClean="0"/>
              <a:t>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</a:t>
            </a:r>
            <a:r>
              <a:rPr lang="zh-CN" altLang="en-US" dirty="0"/>
              <a:t>企业微信）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09265" y="1259205"/>
            <a:ext cx="5739130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600" dirty="0">
                <a:solidFill>
                  <a:schemeClr val="accent4"/>
                </a:solidFill>
              </a:rPr>
              <a:t>预计上线时间：</a:t>
            </a:r>
            <a:r>
              <a:rPr lang="en-US" altLang="zh-CN" sz="1600" dirty="0">
                <a:solidFill>
                  <a:schemeClr val="accent4"/>
                </a:solidFill>
              </a:rPr>
              <a:t>2020</a:t>
            </a:r>
            <a:r>
              <a:rPr lang="zh-CN" altLang="en-US" sz="1600" dirty="0">
                <a:solidFill>
                  <a:schemeClr val="accent4"/>
                </a:solidFill>
              </a:rPr>
              <a:t>年</a:t>
            </a:r>
            <a:r>
              <a:rPr lang="en-US" altLang="zh-CN" sz="1600" dirty="0">
                <a:solidFill>
                  <a:schemeClr val="accent4"/>
                </a:solidFill>
              </a:rPr>
              <a:t>9</a:t>
            </a:r>
            <a:r>
              <a:rPr lang="zh-CN" altLang="en-US" sz="1600" dirty="0">
                <a:solidFill>
                  <a:schemeClr val="accent4"/>
                </a:solidFill>
              </a:rPr>
              <a:t>月</a:t>
            </a:r>
            <a:r>
              <a:rPr lang="en-US" altLang="zh-CN" sz="1600" dirty="0">
                <a:solidFill>
                  <a:schemeClr val="accent4"/>
                </a:solidFill>
              </a:rPr>
              <a:t>1</a:t>
            </a:r>
            <a:r>
              <a:rPr lang="zh-CN" altLang="en-US" sz="1600" dirty="0">
                <a:solidFill>
                  <a:schemeClr val="accent4"/>
                </a:solidFill>
              </a:rPr>
              <a:t>日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pPr algn="ctr"/>
            <a:endParaRPr lang="zh-CN" altLang="en-US" sz="1600" dirty="0">
              <a:solidFill>
                <a:schemeClr val="accent4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4"/>
                </a:solidFill>
              </a:rPr>
              <a:t>届时会在优特云的文档中心发布我们的使用手册和接口文档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pPr algn="ctr"/>
            <a:endParaRPr lang="zh-CN" altLang="en-US" sz="1600" dirty="0">
              <a:solidFill>
                <a:schemeClr val="accent4"/>
              </a:solidFill>
            </a:endParaRPr>
          </a:p>
          <a:p>
            <a:pPr algn="ctr"/>
            <a:r>
              <a:rPr lang="zh-CN" altLang="zh-CN" sz="1600" dirty="0">
                <a:solidFill>
                  <a:schemeClr val="accent4"/>
                </a:solidFill>
              </a:rPr>
              <a:t>有业务需要提前交流如何接入的，可以联系</a:t>
            </a:r>
            <a:r>
              <a:rPr lang="en-US" altLang="zh-CN" sz="1600" dirty="0">
                <a:solidFill>
                  <a:schemeClr val="accent4"/>
                </a:solidFill>
              </a:rPr>
              <a:t>--</a:t>
            </a:r>
            <a:r>
              <a:rPr lang="zh-CN" altLang="en-US" sz="1600" dirty="0">
                <a:solidFill>
                  <a:schemeClr val="accent4"/>
                </a:solidFill>
              </a:rPr>
              <a:t>陈纯香</a:t>
            </a:r>
            <a:endParaRPr lang="zh-CN" altLang="en-US" sz="1600" dirty="0">
              <a:solidFill>
                <a:schemeClr val="accent4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170" y="2776855"/>
            <a:ext cx="3138411" cy="3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01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ONE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产品概述</a:t>
            </a:r>
            <a:endParaRPr lang="zh-CN" altLang="en-US" sz="4800" b="1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概述</a:t>
            </a:r>
            <a:endParaRPr lang="zh-CN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191260" y="1756410"/>
            <a:ext cx="10327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审批流引擎主要是面向企业的审批全生命周期管理，内容包括：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445260" y="2990850"/>
            <a:ext cx="9112885" cy="1206500"/>
            <a:chOff x="2276" y="4710"/>
            <a:chExt cx="14351" cy="1900"/>
          </a:xfrm>
        </p:grpSpPr>
        <p:sp>
          <p:nvSpPr>
            <p:cNvPr id="17" name="îṣ1iďê"/>
            <p:cNvSpPr/>
            <p:nvPr/>
          </p:nvSpPr>
          <p:spPr bwMode="auto">
            <a:xfrm rot="2700000">
              <a:off x="2297" y="4689"/>
              <a:ext cx="1901" cy="1943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p>
              <a:pPr algn="ctr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84" y="4950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①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组织管理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31" name="îṣ1iďê"/>
            <p:cNvSpPr/>
            <p:nvPr/>
          </p:nvSpPr>
          <p:spPr bwMode="auto">
            <a:xfrm rot="2700000">
              <a:off x="5353" y="4689"/>
              <a:ext cx="1901" cy="1943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p>
              <a:pPr algn="ctr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39" y="4950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②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流程建模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" name="îṣ1iďê"/>
            <p:cNvSpPr/>
            <p:nvPr/>
          </p:nvSpPr>
          <p:spPr bwMode="auto">
            <a:xfrm rot="2700000">
              <a:off x="11592" y="4689"/>
              <a:ext cx="1901" cy="1943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p>
              <a:pPr algn="ctr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678" y="4950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④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申请实例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10" name="îṣ1iďê"/>
            <p:cNvSpPr/>
            <p:nvPr/>
          </p:nvSpPr>
          <p:spPr bwMode="auto">
            <a:xfrm rot="2700000">
              <a:off x="14706" y="4689"/>
              <a:ext cx="1901" cy="1943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p>
              <a:pPr algn="ctr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92" y="4950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⑤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审批操作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6" name="îṣ1iďê"/>
            <p:cNvSpPr/>
            <p:nvPr/>
          </p:nvSpPr>
          <p:spPr bwMode="auto">
            <a:xfrm rot="2700000">
              <a:off x="8480" y="4689"/>
              <a:ext cx="1901" cy="1943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p>
              <a:pPr algn="ctr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566" y="4950"/>
              <a:ext cx="172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③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流程发布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多种审批模式</a:t>
            </a:r>
            <a:endParaRPr lang="zh-CN" altLang="zh-CN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168567" y="1553210"/>
            <a:ext cx="10041260" cy="4058992"/>
            <a:chOff x="1665" y="2351"/>
            <a:chExt cx="13376" cy="5407"/>
          </a:xfrm>
        </p:grpSpPr>
        <p:sp>
          <p:nvSpPr>
            <p:cNvPr id="18" name="矩形 17"/>
            <p:cNvSpPr/>
            <p:nvPr/>
          </p:nvSpPr>
          <p:spPr>
            <a:xfrm>
              <a:off x="1665" y="2351"/>
              <a:ext cx="4028" cy="7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串行模式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51" y="2371"/>
              <a:ext cx="4028" cy="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并行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模式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013" y="2364"/>
              <a:ext cx="4028" cy="7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条件分支审批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52" y="3106"/>
              <a:ext cx="3969" cy="4651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7" y="3094"/>
              <a:ext cx="3969" cy="466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" y="3049"/>
              <a:ext cx="3969" cy="470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特点</a:t>
            </a:r>
            <a:br>
              <a:rPr lang="zh-CN" altLang="zh-CN"/>
            </a:br>
            <a:endParaRPr lang="zh-CN" altLang="zh-CN"/>
          </a:p>
        </p:txBody>
      </p:sp>
      <p:sp>
        <p:nvSpPr>
          <p:cNvPr id="17" name="îṣ1iďê"/>
          <p:cNvSpPr/>
          <p:nvPr/>
        </p:nvSpPr>
        <p:spPr bwMode="auto">
          <a:xfrm>
            <a:off x="684298" y="1836420"/>
            <a:ext cx="2376000" cy="3226435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  <a:round/>
          </a:ln>
        </p:spPr>
        <p:txBody>
          <a:bodyPr wrap="square" lIns="91440" tIns="45720" rIns="91440" bIns="45720" anchor="ctr">
            <a:normAutofit/>
          </a:bodyPr>
          <a:p>
            <a:pPr algn="ctr"/>
          </a:p>
        </p:txBody>
      </p:sp>
      <p:sp>
        <p:nvSpPr>
          <p:cNvPr id="18" name="文本框 17"/>
          <p:cNvSpPr txBox="1"/>
          <p:nvPr/>
        </p:nvSpPr>
        <p:spPr>
          <a:xfrm>
            <a:off x="912495" y="3373755"/>
            <a:ext cx="19196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图形化的流程定制界面，灵活易用，方便定制流程。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îṣ1iďê"/>
          <p:cNvSpPr/>
          <p:nvPr/>
        </p:nvSpPr>
        <p:spPr bwMode="auto">
          <a:xfrm>
            <a:off x="3468053" y="1836420"/>
            <a:ext cx="2376170" cy="3225800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  <a:round/>
          </a:ln>
        </p:spPr>
        <p:txBody>
          <a:bodyPr wrap="square" lIns="91440" tIns="45720" rIns="91440" bIns="45720" anchor="ctr">
            <a:normAutofit/>
          </a:bodyPr>
          <a:p>
            <a:pPr algn="ctr"/>
          </a:p>
        </p:txBody>
      </p:sp>
      <p:sp>
        <p:nvSpPr>
          <p:cNvPr id="20" name="文本框 19"/>
          <p:cNvSpPr txBox="1"/>
          <p:nvPr/>
        </p:nvSpPr>
        <p:spPr>
          <a:xfrm>
            <a:off x="3638550" y="3373755"/>
            <a:ext cx="20351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实现更好的审批业务控制，管理人员能够方便的定义、管理、变更流程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îṣ1iďê"/>
          <p:cNvSpPr/>
          <p:nvPr/>
        </p:nvSpPr>
        <p:spPr bwMode="auto">
          <a:xfrm>
            <a:off x="6334528" y="1836420"/>
            <a:ext cx="2376000" cy="3225165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  <a:round/>
          </a:ln>
        </p:spPr>
        <p:txBody>
          <a:bodyPr wrap="square" lIns="91440" tIns="45720" rIns="91440" bIns="45720" anchor="ctr">
            <a:normAutofit/>
          </a:bodyPr>
          <a:p>
            <a:pPr algn="ctr"/>
          </a:p>
        </p:txBody>
      </p:sp>
      <p:sp>
        <p:nvSpPr>
          <p:cNvPr id="22" name="文本框 21"/>
          <p:cNvSpPr txBox="1"/>
          <p:nvPr/>
        </p:nvSpPr>
        <p:spPr>
          <a:xfrm>
            <a:off x="6448425" y="3373755"/>
            <a:ext cx="21482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强大的流程发布管理机制，确保每次发布都通过调试，确保流程发布正确性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îṣ1iďê"/>
          <p:cNvSpPr/>
          <p:nvPr/>
        </p:nvSpPr>
        <p:spPr bwMode="auto">
          <a:xfrm>
            <a:off x="9164088" y="1837055"/>
            <a:ext cx="2376000" cy="3224530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  <a:round/>
          </a:ln>
        </p:spPr>
        <p:txBody>
          <a:bodyPr wrap="square" lIns="91440" tIns="45720" rIns="91440" bIns="45720" anchor="ctr">
            <a:normAutofit/>
          </a:bodyPr>
          <a:p>
            <a:pPr algn="ctr"/>
          </a:p>
        </p:txBody>
      </p:sp>
      <p:sp>
        <p:nvSpPr>
          <p:cNvPr id="24" name="文本框 23"/>
          <p:cNvSpPr txBox="1"/>
          <p:nvPr/>
        </p:nvSpPr>
        <p:spPr>
          <a:xfrm>
            <a:off x="9392285" y="3373755"/>
            <a:ext cx="19196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集中化的个人流程管理，方便用户发起、审批、监控工作流程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74140" y="1987550"/>
            <a:ext cx="99631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600">
                <a:solidFill>
                  <a:schemeClr val="accent4"/>
                </a:solidFill>
                <a:sym typeface="+mn-ea"/>
              </a:rPr>
              <a:t>①</a:t>
            </a:r>
            <a:endParaRPr lang="zh-CN" altLang="en-US" sz="6600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57980" y="1987550"/>
            <a:ext cx="99631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600">
                <a:solidFill>
                  <a:schemeClr val="accent4"/>
                </a:solidFill>
                <a:sym typeface="+mn-ea"/>
              </a:rPr>
              <a:t>②</a:t>
            </a:r>
            <a:endParaRPr lang="zh-CN" altLang="en-US" sz="6600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24370" y="1987550"/>
            <a:ext cx="99631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600">
                <a:solidFill>
                  <a:schemeClr val="accent4"/>
                </a:solidFill>
                <a:sym typeface="+mn-ea"/>
              </a:rPr>
              <a:t>③</a:t>
            </a:r>
            <a:endParaRPr lang="zh-CN" altLang="en-US" sz="6600"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53930" y="1987550"/>
            <a:ext cx="99631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6600">
                <a:solidFill>
                  <a:schemeClr val="accent4"/>
                </a:solidFill>
                <a:sym typeface="+mn-ea"/>
              </a:rPr>
              <a:t>④</a:t>
            </a:r>
            <a:endParaRPr lang="zh-CN" altLang="en-US" sz="6600">
              <a:solidFill>
                <a:schemeClr val="accent4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产品架构</a:t>
            </a:r>
            <a:endParaRPr lang="zh-CN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820420" y="1059815"/>
            <a:ext cx="10692765" cy="5256530"/>
            <a:chOff x="1292" y="1669"/>
            <a:chExt cx="16839" cy="8278"/>
          </a:xfrm>
        </p:grpSpPr>
        <p:sp>
          <p:nvSpPr>
            <p:cNvPr id="49" name="矩形 48"/>
            <p:cNvSpPr/>
            <p:nvPr/>
          </p:nvSpPr>
          <p:spPr>
            <a:xfrm>
              <a:off x="11920" y="4074"/>
              <a:ext cx="6211" cy="3280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49" y="7736"/>
              <a:ext cx="16782" cy="2211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31" y="8839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日志服务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3" y="8839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用户中心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41" y="8839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用户语言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37" y="4074"/>
              <a:ext cx="6569" cy="3280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573" y="4985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步骤分支解析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39" y="4972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流程状态控制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56" y="4985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流转控制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639" y="6188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权限控制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56" y="6189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业务接口规则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93" y="1669"/>
              <a:ext cx="10413" cy="1926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2315" y="4985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表单设计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4295" y="4985"/>
              <a:ext cx="1752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规则设计器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349" y="6203"/>
              <a:ext cx="2490" cy="8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流程调试器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4776" y="8839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基础服务适配器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876" y="8839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文件服务器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525" y="7941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优特云基础服务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627" y="4160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流程引擎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126" y="6203"/>
              <a:ext cx="2594" cy="8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版本控制器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2307" y="4138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流程设计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211" y="4985"/>
              <a:ext cx="1467" cy="8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规则扩展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25" y="1862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流程应用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083" y="2589"/>
              <a:ext cx="2215" cy="8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流程效率分析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24" y="2589"/>
              <a:ext cx="2215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个人流程中心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700" y="2589"/>
              <a:ext cx="2215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审批挂接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636" y="2589"/>
              <a:ext cx="2215" cy="8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流程监控管理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2307" y="1862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移动应用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2348" y="2589"/>
              <a:ext cx="2487" cy="8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移动审批挂接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5360" y="2589"/>
              <a:ext cx="2487" cy="8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移动消息推送</a:t>
              </a:r>
              <a:endPara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488" y="8838"/>
              <a:ext cx="2386" cy="856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消息推送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919" y="1669"/>
              <a:ext cx="6211" cy="1926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92" y="4074"/>
              <a:ext cx="3659" cy="3280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1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84" y="6203"/>
              <a:ext cx="1474" cy="874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角色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84" y="4985"/>
              <a:ext cx="1474" cy="874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部门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40" y="4985"/>
              <a:ext cx="1474" cy="874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40" y="6189"/>
              <a:ext cx="1474" cy="874"/>
            </a:xfrm>
            <a:prstGeom prst="rect">
              <a:avLst/>
            </a:prstGeom>
            <a:solidFill>
              <a:srgbClr val="4CA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岗位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25" y="4160"/>
              <a:ext cx="3012" cy="58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600" b="1">
                  <a:solidFill>
                    <a:srgbClr val="0067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组织数据</a:t>
              </a:r>
              <a:endParaRPr lang="zh-CN" altLang="en-US" sz="1600" b="1">
                <a:solidFill>
                  <a:srgbClr val="0067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2090" y="1325245"/>
            <a:ext cx="448310" cy="69215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16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应用层</a:t>
            </a:r>
            <a:endParaRPr lang="zh-CN" altLang="en-US" sz="16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090" y="3246755"/>
            <a:ext cx="448310" cy="69215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16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审批流服务</a:t>
            </a:r>
            <a:endParaRPr lang="zh-CN" altLang="en-US" sz="16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090" y="5267960"/>
            <a:ext cx="448310" cy="69215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16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优特云基础服</a:t>
            </a:r>
            <a:endParaRPr lang="zh-CN" altLang="en-US" sz="16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767" y="1851645"/>
            <a:ext cx="299339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02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607" y="4483135"/>
            <a:ext cx="2966596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TWO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0101" y="3050798"/>
            <a:ext cx="3539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产品功能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流程设计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23925" y="2619375"/>
            <a:ext cx="378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图形化的流程定制界面，灵活易用，方便定制流程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实现更好的业务过程控制，管理人员能够方便的定义、管理、变更流程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718050" y="1765300"/>
            <a:ext cx="6912000" cy="3876040"/>
            <a:chOff x="7641" y="2460"/>
            <a:chExt cx="10874" cy="6104"/>
          </a:xfrm>
        </p:grpSpPr>
        <p:pic>
          <p:nvPicPr>
            <p:cNvPr id="6" name="图片 5" descr="企业微信截图_202008121600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41" y="2460"/>
              <a:ext cx="10875" cy="61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6" y="2809"/>
              <a:ext cx="7547" cy="47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4"/>
  <p:tag name="KSO_WM_TAG_VERSION" val="1.0"/>
  <p:tag name="KSO_WM_BEAUTIFY_FLAG" val="#wm#"/>
  <p:tag name="KSO_WM_TEMPLATE_THUMBS_INDEX" val="1、6、8、16、19、20、23"/>
</p:tagLst>
</file>

<file path=ppt/tags/tag2.xml><?xml version="1.0" encoding="utf-8"?>
<p:tagLst xmlns:p="http://schemas.openxmlformats.org/presentationml/2006/main">
  <p:tag name="KSO_WM_UNIT_PLACING_PICTURE_USER_VIEWPORT" val="{&quot;height&quot;:4380,&quot;width&quot;:4440}"/>
</p:tagLst>
</file>

<file path=ppt/tags/tag3.xml><?xml version="1.0" encoding="utf-8"?>
<p:tagLst xmlns:p="http://schemas.openxmlformats.org/presentationml/2006/main">
  <p:tag name="ISPRING_ULTRA_SCORM_COURSE_ID" val="7C32B6EE-874F-4D5B-A1EF-EFA2C52EC0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主题">
  <a:themeElements>
    <a:clrScheme name="自定义 117">
      <a:dk1>
        <a:srgbClr val="3B3838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WPS 演示</Application>
  <PresentationFormat>自定义</PresentationFormat>
  <Paragraphs>310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Wingdings</vt:lpstr>
      <vt:lpstr>Arial Unicode MS</vt:lpstr>
      <vt:lpstr>等线</vt:lpstr>
      <vt:lpstr>1_Office 主题</vt:lpstr>
      <vt:lpstr>业务中台 审批流</vt:lpstr>
      <vt:lpstr>PowerPoint 演示文稿</vt:lpstr>
      <vt:lpstr>PowerPoint 演示文稿</vt:lpstr>
      <vt:lpstr>概述</vt:lpstr>
      <vt:lpstr>多种审批模式</vt:lpstr>
      <vt:lpstr>特点 </vt:lpstr>
      <vt:lpstr>产品架构</vt:lpstr>
      <vt:lpstr>PowerPoint 演示文稿</vt:lpstr>
      <vt:lpstr>流程设计</vt:lpstr>
      <vt:lpstr>申请表单数据设计</vt:lpstr>
      <vt:lpstr>组织架构数据</vt:lpstr>
      <vt:lpstr>短信、邮件通知</vt:lpstr>
      <vt:lpstr>后台服务回调</vt:lpstr>
      <vt:lpstr>PowerPoint 演示文稿</vt:lpstr>
      <vt:lpstr>使用全流程</vt:lpstr>
      <vt:lpstr>PowerPoint 演示文稿</vt:lpstr>
      <vt:lpstr>物料认证流程</vt:lpstr>
      <vt:lpstr>PowerPoint 演示文稿</vt:lpstr>
      <vt:lpstr>常见问题之10</vt:lpstr>
      <vt:lpstr>常见问题之10</vt:lpstr>
      <vt:lpstr>审批流产品交流群（企业微信）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Administrator</dc:creator>
  <cp:lastModifiedBy>✨ 陈一</cp:lastModifiedBy>
  <cp:revision>1161</cp:revision>
  <dcterms:created xsi:type="dcterms:W3CDTF">2018-07-23T06:35:00Z</dcterms:created>
  <dcterms:modified xsi:type="dcterms:W3CDTF">2020-08-19T09:11:31Z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