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3"/>
    <p:sldId id="261" r:id="rId4"/>
    <p:sldId id="262" r:id="rId5"/>
    <p:sldId id="492" r:id="rId6"/>
    <p:sldId id="294" r:id="rId7"/>
    <p:sldId id="295" r:id="rId8"/>
    <p:sldId id="400" r:id="rId9"/>
    <p:sldId id="263" r:id="rId10"/>
    <p:sldId id="478" r:id="rId11"/>
    <p:sldId id="438" r:id="rId12"/>
    <p:sldId id="439" r:id="rId13"/>
    <p:sldId id="466" r:id="rId14"/>
    <p:sldId id="472" r:id="rId15"/>
    <p:sldId id="487" r:id="rId16"/>
    <p:sldId id="468" r:id="rId17"/>
    <p:sldId id="296" r:id="rId18"/>
    <p:sldId id="401" r:id="rId19"/>
    <p:sldId id="293" r:id="rId20"/>
  </p:sldIdLst>
  <p:sldSz cx="12192000" cy="6858000"/>
  <p:notesSz cx="6858000" cy="9144000"/>
  <p:custDataLst>
    <p:tags r:id="rId26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C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5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Shape 255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256" name="Shape 256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 panose="020F0502020204030204"/>
      </a:defRPr>
    </a:lvl1pPr>
    <a:lvl2pPr indent="228600" latinLnBrk="0">
      <a:defRPr sz="1200">
        <a:latin typeface="+mn-lt"/>
        <a:ea typeface="+mn-ea"/>
        <a:cs typeface="+mn-cs"/>
        <a:sym typeface="Calibri" panose="020F0502020204030204"/>
      </a:defRPr>
    </a:lvl2pPr>
    <a:lvl3pPr indent="457200" latinLnBrk="0">
      <a:defRPr sz="1200">
        <a:latin typeface="+mn-lt"/>
        <a:ea typeface="+mn-ea"/>
        <a:cs typeface="+mn-cs"/>
        <a:sym typeface="Calibri" panose="020F0502020204030204"/>
      </a:defRPr>
    </a:lvl3pPr>
    <a:lvl4pPr indent="685800" latinLnBrk="0">
      <a:defRPr sz="1200">
        <a:latin typeface="+mn-lt"/>
        <a:ea typeface="+mn-ea"/>
        <a:cs typeface="+mn-cs"/>
        <a:sym typeface="Calibri" panose="020F0502020204030204"/>
      </a:defRPr>
    </a:lvl4pPr>
    <a:lvl5pPr indent="914400" latinLnBrk="0">
      <a:defRPr sz="1200">
        <a:latin typeface="+mn-lt"/>
        <a:ea typeface="+mn-ea"/>
        <a:cs typeface="+mn-cs"/>
        <a:sym typeface="Calibri" panose="020F0502020204030204"/>
      </a:defRPr>
    </a:lvl5pPr>
    <a:lvl6pPr indent="1143000" latinLnBrk="0">
      <a:defRPr sz="1200">
        <a:latin typeface="+mn-lt"/>
        <a:ea typeface="+mn-ea"/>
        <a:cs typeface="+mn-cs"/>
        <a:sym typeface="Calibri" panose="020F0502020204030204"/>
      </a:defRPr>
    </a:lvl6pPr>
    <a:lvl7pPr indent="1371600" latinLnBrk="0">
      <a:defRPr sz="1200">
        <a:latin typeface="+mn-lt"/>
        <a:ea typeface="+mn-ea"/>
        <a:cs typeface="+mn-cs"/>
        <a:sym typeface="Calibri" panose="020F0502020204030204"/>
      </a:defRPr>
    </a:lvl7pPr>
    <a:lvl8pPr indent="1600200" latinLnBrk="0">
      <a:defRPr sz="1200">
        <a:latin typeface="+mn-lt"/>
        <a:ea typeface="+mn-ea"/>
        <a:cs typeface="+mn-cs"/>
        <a:sym typeface="Calibri" panose="020F0502020204030204"/>
      </a:defRPr>
    </a:lvl8pPr>
    <a:lvl9pPr indent="1828800" latinLnBrk="0">
      <a:defRPr sz="1200">
        <a:latin typeface="+mn-lt"/>
        <a:ea typeface="+mn-ea"/>
        <a:cs typeface="+mn-cs"/>
        <a:sym typeface="Calibri" panose="020F05020202040302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pt 模版修改3-04.jpg" descr="ppt 模版修改3-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-1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58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大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ppt 模版修改3-04.jpg" descr="ppt 模版修改3-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0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41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pt 模版修改3-05.jpg" descr="ppt 模版修改3-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-1"/>
            <a:ext cx="12190926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49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66" name="正文级别 1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6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标题文本"/>
          <p:cNvSpPr txBox="1"/>
          <p:nvPr>
            <p:ph type="title" hasCustomPrompt="1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175" name="正文级别 1…"/>
          <p:cNvSpPr txBox="1"/>
          <p:nvPr>
            <p:ph type="body" sz="quarter" idx="1" hasCustomPrompt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7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84" name="正文级别 1…"/>
          <p:cNvSpPr txBox="1"/>
          <p:nvPr>
            <p:ph type="body"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8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标题文本"/>
          <p:cNvSpPr txBox="1"/>
          <p:nvPr>
            <p:ph type="title" hasCustomPrompt="1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93" name="正文级别 1…"/>
          <p:cNvSpPr txBox="1"/>
          <p:nvPr>
            <p:ph type="body" sz="quarter" idx="1" hasCustomPrompt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94" name="文本占位符 4"/>
          <p:cNvSpPr/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</a:p>
        </p:txBody>
      </p:sp>
      <p:sp>
        <p:nvSpPr>
          <p:cNvPr id="195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标题文本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0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ppt 模版修改3-01.jpg" descr="ppt 模版修改3-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" y="0"/>
            <a:ext cx="12190926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18" name="幻灯片编号"/>
          <p:cNvSpPr txBox="1"/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ppt 模版修改3-02.jpg" descr="ppt 模版修改3-0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9" y="0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2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7.png"/><Relationship Id="rId13" Type="http://schemas.openxmlformats.org/officeDocument/2006/relationships/image" Target="../media/image6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图片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096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146" name="iSlide™ 版权声明  COPYRIGHT NOTICEdde2c2de-4721-42d5-ad7a-0e7cc1010371"/>
          <p:cNvGrpSpPr/>
          <p:nvPr/>
        </p:nvGrpSpPr>
        <p:grpSpPr>
          <a:xfrm>
            <a:off x="1955798" y="1929122"/>
            <a:ext cx="7977518" cy="3840600"/>
            <a:chOff x="0" y="0"/>
            <a:chExt cx="7977516" cy="3840599"/>
          </a:xfrm>
        </p:grpSpPr>
        <p:sp>
          <p:nvSpPr>
            <p:cNvPr id="3" name="ïṧľíḋé"/>
            <p:cNvSpPr/>
            <p:nvPr/>
          </p:nvSpPr>
          <p:spPr>
            <a:xfrm>
              <a:off x="-1" y="248434"/>
              <a:ext cx="2296476" cy="17795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" name="íśļïďè"/>
            <p:cNvSpPr/>
            <p:nvPr/>
          </p:nvSpPr>
          <p:spPr>
            <a:xfrm>
              <a:off x="1260650" y="179621"/>
              <a:ext cx="386061" cy="139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" name="išḻîḋê"/>
            <p:cNvSpPr/>
            <p:nvPr/>
          </p:nvSpPr>
          <p:spPr>
            <a:xfrm>
              <a:off x="1677231" y="292159"/>
              <a:ext cx="66928" cy="33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" name="îṩľíḋê"/>
            <p:cNvSpPr/>
            <p:nvPr/>
          </p:nvSpPr>
          <p:spPr>
            <a:xfrm>
              <a:off x="1702010" y="188297"/>
              <a:ext cx="119702" cy="61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" name="îŝļîḓe"/>
            <p:cNvSpPr/>
            <p:nvPr/>
          </p:nvSpPr>
          <p:spPr>
            <a:xfrm>
              <a:off x="1830768" y="187926"/>
              <a:ext cx="93116" cy="40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" name="iṣ1îďé"/>
            <p:cNvSpPr/>
            <p:nvPr/>
          </p:nvSpPr>
          <p:spPr>
            <a:xfrm>
              <a:off x="1957448" y="135658"/>
              <a:ext cx="229565" cy="52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" name="íṧliďe"/>
            <p:cNvSpPr/>
            <p:nvPr/>
          </p:nvSpPr>
          <p:spPr>
            <a:xfrm>
              <a:off x="2065132" y="-1"/>
              <a:ext cx="525972" cy="149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" name="iṣļïďe"/>
            <p:cNvSpPr/>
            <p:nvPr/>
          </p:nvSpPr>
          <p:spPr>
            <a:xfrm>
              <a:off x="2381980" y="4389"/>
              <a:ext cx="1024346" cy="525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" name="îŝḷiḋè"/>
            <p:cNvSpPr/>
            <p:nvPr/>
          </p:nvSpPr>
          <p:spPr>
            <a:xfrm>
              <a:off x="1911656" y="196491"/>
              <a:ext cx="421472" cy="292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" name="îṥļîḓé"/>
            <p:cNvSpPr/>
            <p:nvPr/>
          </p:nvSpPr>
          <p:spPr>
            <a:xfrm>
              <a:off x="1822992" y="403006"/>
              <a:ext cx="106641" cy="501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" name="išļíḓè"/>
            <p:cNvSpPr/>
            <p:nvPr/>
          </p:nvSpPr>
          <p:spPr>
            <a:xfrm>
              <a:off x="2164559" y="782341"/>
              <a:ext cx="152079" cy="1209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" name="iṥ1ídè"/>
            <p:cNvSpPr/>
            <p:nvPr/>
          </p:nvSpPr>
          <p:spPr>
            <a:xfrm>
              <a:off x="1883124" y="1288296"/>
              <a:ext cx="34229" cy="25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5" name="îṥľíḋé"/>
            <p:cNvSpPr/>
            <p:nvPr/>
          </p:nvSpPr>
          <p:spPr>
            <a:xfrm>
              <a:off x="1310028" y="1581164"/>
              <a:ext cx="266755" cy="95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6" name="iṥḷíḓe"/>
            <p:cNvSpPr/>
            <p:nvPr/>
          </p:nvSpPr>
          <p:spPr>
            <a:xfrm>
              <a:off x="1542473" y="1677745"/>
              <a:ext cx="176606" cy="55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7" name="íSľîďè"/>
            <p:cNvSpPr/>
            <p:nvPr/>
          </p:nvSpPr>
          <p:spPr>
            <a:xfrm>
              <a:off x="1447523" y="1710412"/>
              <a:ext cx="57793" cy="24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8" name="ïṧ1îďe"/>
            <p:cNvSpPr/>
            <p:nvPr/>
          </p:nvSpPr>
          <p:spPr>
            <a:xfrm>
              <a:off x="1746030" y="1709559"/>
              <a:ext cx="44531" cy="2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9" name="îŝḻíḓè"/>
            <p:cNvSpPr/>
            <p:nvPr/>
          </p:nvSpPr>
          <p:spPr>
            <a:xfrm>
              <a:off x="1610178" y="1584967"/>
              <a:ext cx="38646" cy="23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0" name="iṡļiḑé"/>
            <p:cNvSpPr/>
            <p:nvPr/>
          </p:nvSpPr>
          <p:spPr>
            <a:xfrm>
              <a:off x="1562772" y="1608574"/>
              <a:ext cx="31743" cy="15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1" name="ïṡľïḍe"/>
            <p:cNvSpPr/>
            <p:nvPr/>
          </p:nvSpPr>
          <p:spPr>
            <a:xfrm>
              <a:off x="1479555" y="1503503"/>
              <a:ext cx="22495" cy="41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2" name="ïṧ1îďé"/>
            <p:cNvSpPr/>
            <p:nvPr/>
          </p:nvSpPr>
          <p:spPr>
            <a:xfrm>
              <a:off x="1481410" y="1464536"/>
              <a:ext cx="26879" cy="27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3" name="ïṩļîḍè"/>
            <p:cNvSpPr/>
            <p:nvPr/>
          </p:nvSpPr>
          <p:spPr>
            <a:xfrm>
              <a:off x="1517810" y="1465789"/>
              <a:ext cx="20029" cy="288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4" name="íSļíḓè"/>
            <p:cNvSpPr/>
            <p:nvPr/>
          </p:nvSpPr>
          <p:spPr>
            <a:xfrm>
              <a:off x="1499062" y="1498249"/>
              <a:ext cx="22953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5" name="îšḷiḍè"/>
            <p:cNvSpPr/>
            <p:nvPr/>
          </p:nvSpPr>
          <p:spPr>
            <a:xfrm>
              <a:off x="1554528" y="1537803"/>
              <a:ext cx="12989" cy="19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6" name="íśļîḓé"/>
            <p:cNvSpPr/>
            <p:nvPr/>
          </p:nvSpPr>
          <p:spPr>
            <a:xfrm>
              <a:off x="1557971" y="1569251"/>
              <a:ext cx="19858" cy="129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7" name="iSlïḓe"/>
            <p:cNvSpPr/>
            <p:nvPr/>
          </p:nvSpPr>
          <p:spPr>
            <a:xfrm>
              <a:off x="1360468" y="1676609"/>
              <a:ext cx="25161" cy="167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8" name="iSḷíḍè"/>
            <p:cNvSpPr/>
            <p:nvPr/>
          </p:nvSpPr>
          <p:spPr>
            <a:xfrm>
              <a:off x="1804168" y="1704469"/>
              <a:ext cx="26692" cy="16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29" name="ïṡḻíḓé"/>
            <p:cNvSpPr/>
            <p:nvPr/>
          </p:nvSpPr>
          <p:spPr>
            <a:xfrm>
              <a:off x="1794144" y="1729530"/>
              <a:ext cx="22592" cy="15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0" name="iŝḷïḋé"/>
            <p:cNvSpPr/>
            <p:nvPr/>
          </p:nvSpPr>
          <p:spPr>
            <a:xfrm>
              <a:off x="1843112" y="1747093"/>
              <a:ext cx="28448" cy="18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1" name="íŝľîdé"/>
            <p:cNvSpPr/>
            <p:nvPr/>
          </p:nvSpPr>
          <p:spPr>
            <a:xfrm>
              <a:off x="1875597" y="1733084"/>
              <a:ext cx="17693" cy="1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2" name="isḷiḓè"/>
            <p:cNvSpPr/>
            <p:nvPr/>
          </p:nvSpPr>
          <p:spPr>
            <a:xfrm>
              <a:off x="1837940" y="1709992"/>
              <a:ext cx="12990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3" name="iṥlíḋé"/>
            <p:cNvSpPr/>
            <p:nvPr/>
          </p:nvSpPr>
          <p:spPr>
            <a:xfrm>
              <a:off x="1905042" y="1734760"/>
              <a:ext cx="20019" cy="18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4" name="îśľíḋê"/>
            <p:cNvSpPr/>
            <p:nvPr/>
          </p:nvSpPr>
          <p:spPr>
            <a:xfrm>
              <a:off x="1883779" y="1765321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5" name="ísļïḓe"/>
            <p:cNvSpPr/>
            <p:nvPr/>
          </p:nvSpPr>
          <p:spPr>
            <a:xfrm>
              <a:off x="1907826" y="1766718"/>
              <a:ext cx="16536" cy="26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6" name="ïsḷîḑê"/>
            <p:cNvSpPr/>
            <p:nvPr/>
          </p:nvSpPr>
          <p:spPr>
            <a:xfrm>
              <a:off x="1917055" y="1797785"/>
              <a:ext cx="14732" cy="13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7" name="îṩḻiḋè"/>
            <p:cNvSpPr/>
            <p:nvPr/>
          </p:nvSpPr>
          <p:spPr>
            <a:xfrm>
              <a:off x="1691019" y="1876695"/>
              <a:ext cx="19706" cy="27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8" name="îṧḷîḋè"/>
            <p:cNvSpPr/>
            <p:nvPr/>
          </p:nvSpPr>
          <p:spPr>
            <a:xfrm>
              <a:off x="1660866" y="1875118"/>
              <a:ext cx="13934" cy="23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39" name="iṥľiḋe"/>
            <p:cNvSpPr/>
            <p:nvPr/>
          </p:nvSpPr>
          <p:spPr>
            <a:xfrm>
              <a:off x="1927225" y="1822849"/>
              <a:ext cx="15927" cy="14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0" name="iSľíḋê"/>
            <p:cNvSpPr/>
            <p:nvPr/>
          </p:nvSpPr>
          <p:spPr>
            <a:xfrm>
              <a:off x="1909695" y="1846630"/>
              <a:ext cx="12989" cy="18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1" name="isľïḋé"/>
            <p:cNvSpPr/>
            <p:nvPr/>
          </p:nvSpPr>
          <p:spPr>
            <a:xfrm>
              <a:off x="1898610" y="1870664"/>
              <a:ext cx="12989" cy="14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2" name="îṡ1íḓê"/>
            <p:cNvSpPr/>
            <p:nvPr/>
          </p:nvSpPr>
          <p:spPr>
            <a:xfrm>
              <a:off x="1882620" y="1898552"/>
              <a:ext cx="12989" cy="17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3" name="îṩ1iḓé"/>
            <p:cNvSpPr/>
            <p:nvPr/>
          </p:nvSpPr>
          <p:spPr>
            <a:xfrm>
              <a:off x="1871960" y="1938744"/>
              <a:ext cx="31094" cy="305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4" name="íṧḻiḓe"/>
            <p:cNvSpPr/>
            <p:nvPr/>
          </p:nvSpPr>
          <p:spPr>
            <a:xfrm>
              <a:off x="1960900" y="1861216"/>
              <a:ext cx="20412" cy="173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5" name="îṣḻîḍè"/>
            <p:cNvSpPr/>
            <p:nvPr/>
          </p:nvSpPr>
          <p:spPr>
            <a:xfrm>
              <a:off x="1904454" y="1917810"/>
              <a:ext cx="17050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6" name="îślïde"/>
            <p:cNvSpPr/>
            <p:nvPr/>
          </p:nvSpPr>
          <p:spPr>
            <a:xfrm>
              <a:off x="598764" y="791580"/>
              <a:ext cx="66056" cy="58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7" name="ïšľidê"/>
            <p:cNvSpPr/>
            <p:nvPr/>
          </p:nvSpPr>
          <p:spPr>
            <a:xfrm>
              <a:off x="596697" y="642643"/>
              <a:ext cx="35113" cy="38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8" name="íšḷîḍê"/>
            <p:cNvSpPr/>
            <p:nvPr/>
          </p:nvSpPr>
          <p:spPr>
            <a:xfrm>
              <a:off x="593459" y="598289"/>
              <a:ext cx="22278" cy="336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49" name="iSlïdè"/>
            <p:cNvSpPr/>
            <p:nvPr/>
          </p:nvSpPr>
          <p:spPr>
            <a:xfrm>
              <a:off x="622777" y="614128"/>
              <a:ext cx="12989" cy="14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0" name="išlídé"/>
            <p:cNvSpPr/>
            <p:nvPr/>
          </p:nvSpPr>
          <p:spPr>
            <a:xfrm>
              <a:off x="178142" y="587908"/>
              <a:ext cx="72487" cy="34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1" name="îšḻîḓé"/>
            <p:cNvSpPr/>
            <p:nvPr/>
          </p:nvSpPr>
          <p:spPr>
            <a:xfrm>
              <a:off x="1354275" y="1895117"/>
              <a:ext cx="1251024" cy="1878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2" name="îŝľïḋê"/>
            <p:cNvSpPr/>
            <p:nvPr/>
          </p:nvSpPr>
          <p:spPr>
            <a:xfrm>
              <a:off x="1974978" y="3769273"/>
              <a:ext cx="140062" cy="71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3" name="i$ļïďê"/>
            <p:cNvSpPr/>
            <p:nvPr/>
          </p:nvSpPr>
          <p:spPr>
            <a:xfrm>
              <a:off x="2141078" y="3723313"/>
              <a:ext cx="87407" cy="37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4" name="íSliḑè"/>
            <p:cNvSpPr/>
            <p:nvPr/>
          </p:nvSpPr>
          <p:spPr>
            <a:xfrm>
              <a:off x="3080307" y="1176424"/>
              <a:ext cx="1809140" cy="2074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5" name="iṣ1ïḓe"/>
            <p:cNvSpPr/>
            <p:nvPr/>
          </p:nvSpPr>
          <p:spPr>
            <a:xfrm>
              <a:off x="5018410" y="2394523"/>
              <a:ext cx="17842" cy="21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6" name="ïṩḷïḍè"/>
            <p:cNvSpPr/>
            <p:nvPr/>
          </p:nvSpPr>
          <p:spPr>
            <a:xfrm>
              <a:off x="4667302" y="2612852"/>
              <a:ext cx="197257" cy="377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7" name="iŝ1íďé"/>
            <p:cNvSpPr/>
            <p:nvPr/>
          </p:nvSpPr>
          <p:spPr>
            <a:xfrm>
              <a:off x="4719044" y="2647471"/>
              <a:ext cx="12989" cy="20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8" name="í$ḷíďê"/>
            <p:cNvSpPr/>
            <p:nvPr/>
          </p:nvSpPr>
          <p:spPr>
            <a:xfrm>
              <a:off x="4698644" y="2616082"/>
              <a:ext cx="16729" cy="16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59" name="ïśḻíde"/>
            <p:cNvSpPr/>
            <p:nvPr/>
          </p:nvSpPr>
          <p:spPr>
            <a:xfrm>
              <a:off x="4678340" y="2626411"/>
              <a:ext cx="16148" cy="13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0" name="íṥlíḋe"/>
            <p:cNvSpPr/>
            <p:nvPr/>
          </p:nvSpPr>
          <p:spPr>
            <a:xfrm>
              <a:off x="4663675" y="2594388"/>
              <a:ext cx="12989" cy="19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1" name="íṧḻiďê"/>
            <p:cNvSpPr/>
            <p:nvPr/>
          </p:nvSpPr>
          <p:spPr>
            <a:xfrm>
              <a:off x="4988947" y="2845151"/>
              <a:ext cx="21245" cy="28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2" name="i$ḷíḓe"/>
            <p:cNvSpPr/>
            <p:nvPr/>
          </p:nvSpPr>
          <p:spPr>
            <a:xfrm>
              <a:off x="5038935" y="2823277"/>
              <a:ext cx="12989" cy="18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3" name="îş1íḓè"/>
            <p:cNvSpPr/>
            <p:nvPr/>
          </p:nvSpPr>
          <p:spPr>
            <a:xfrm>
              <a:off x="3374892" y="2706791"/>
              <a:ext cx="25298" cy="24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4" name="îšḷidé"/>
            <p:cNvSpPr/>
            <p:nvPr/>
          </p:nvSpPr>
          <p:spPr>
            <a:xfrm>
              <a:off x="3693952" y="2219469"/>
              <a:ext cx="18455" cy="16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5" name="íṡlîḍê"/>
            <p:cNvSpPr/>
            <p:nvPr/>
          </p:nvSpPr>
          <p:spPr>
            <a:xfrm>
              <a:off x="3752058" y="2145241"/>
              <a:ext cx="16435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6" name="iŝľiďe"/>
            <p:cNvSpPr/>
            <p:nvPr/>
          </p:nvSpPr>
          <p:spPr>
            <a:xfrm>
              <a:off x="3730815" y="2191139"/>
              <a:ext cx="12989" cy="12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7" name="ïslïdé"/>
            <p:cNvSpPr/>
            <p:nvPr/>
          </p:nvSpPr>
          <p:spPr>
            <a:xfrm>
              <a:off x="2916045" y="1800855"/>
              <a:ext cx="18712" cy="16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8" name="íṡľîḓe"/>
            <p:cNvSpPr/>
            <p:nvPr/>
          </p:nvSpPr>
          <p:spPr>
            <a:xfrm>
              <a:off x="2894998" y="1804163"/>
              <a:ext cx="14625" cy="14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69" name="işḷïḑè"/>
            <p:cNvSpPr/>
            <p:nvPr/>
          </p:nvSpPr>
          <p:spPr>
            <a:xfrm>
              <a:off x="2889640" y="1771325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0" name="íśḷíďé"/>
            <p:cNvSpPr/>
            <p:nvPr/>
          </p:nvSpPr>
          <p:spPr>
            <a:xfrm>
              <a:off x="2923035" y="1772846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1" name="îṣḷïḍe"/>
            <p:cNvSpPr/>
            <p:nvPr/>
          </p:nvSpPr>
          <p:spPr>
            <a:xfrm>
              <a:off x="2852390" y="1746321"/>
              <a:ext cx="12989" cy="17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2" name="ïŝ1ïḑé"/>
            <p:cNvSpPr/>
            <p:nvPr/>
          </p:nvSpPr>
          <p:spPr>
            <a:xfrm>
              <a:off x="4194388" y="109822"/>
              <a:ext cx="3219273" cy="2105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3" name="išḷiďé"/>
            <p:cNvSpPr/>
            <p:nvPr/>
          </p:nvSpPr>
          <p:spPr>
            <a:xfrm>
              <a:off x="5149741" y="50201"/>
              <a:ext cx="261140" cy="71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4" name="iṣļiḑè"/>
            <p:cNvSpPr/>
            <p:nvPr/>
          </p:nvSpPr>
          <p:spPr>
            <a:xfrm>
              <a:off x="6793316" y="715102"/>
              <a:ext cx="172939" cy="20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5" name="i$1ïḓé"/>
            <p:cNvSpPr/>
            <p:nvPr/>
          </p:nvSpPr>
          <p:spPr>
            <a:xfrm>
              <a:off x="6957041" y="943964"/>
              <a:ext cx="121206" cy="1152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6" name="íṥlîḋè"/>
            <p:cNvSpPr/>
            <p:nvPr/>
          </p:nvSpPr>
          <p:spPr>
            <a:xfrm>
              <a:off x="6862929" y="1067388"/>
              <a:ext cx="218041" cy="2110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7" name="ïṥ1íďe"/>
            <p:cNvSpPr/>
            <p:nvPr/>
          </p:nvSpPr>
          <p:spPr>
            <a:xfrm>
              <a:off x="6908624" y="1272372"/>
              <a:ext cx="37819" cy="33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8" name="iSľiḑê"/>
            <p:cNvSpPr/>
            <p:nvPr/>
          </p:nvSpPr>
          <p:spPr>
            <a:xfrm>
              <a:off x="6852754" y="1279224"/>
              <a:ext cx="46565" cy="65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79" name="ïśľiḋè"/>
            <p:cNvSpPr/>
            <p:nvPr/>
          </p:nvSpPr>
          <p:spPr>
            <a:xfrm>
              <a:off x="6674050" y="1520882"/>
              <a:ext cx="44303" cy="85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0" name="ïṡ1íḑe"/>
            <p:cNvSpPr/>
            <p:nvPr/>
          </p:nvSpPr>
          <p:spPr>
            <a:xfrm>
              <a:off x="6401633" y="1676981"/>
              <a:ext cx="48600" cy="50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1" name="išḻíḓe"/>
            <p:cNvSpPr/>
            <p:nvPr/>
          </p:nvSpPr>
          <p:spPr>
            <a:xfrm>
              <a:off x="6704879" y="1711993"/>
              <a:ext cx="126125" cy="16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2" name="îṥļidè"/>
            <p:cNvSpPr/>
            <p:nvPr/>
          </p:nvSpPr>
          <p:spPr>
            <a:xfrm>
              <a:off x="6654344" y="1935947"/>
              <a:ext cx="70903" cy="77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3" name="îŝḷîdé"/>
            <p:cNvSpPr/>
            <p:nvPr/>
          </p:nvSpPr>
          <p:spPr>
            <a:xfrm>
              <a:off x="6733969" y="1871262"/>
              <a:ext cx="33319" cy="33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4" name="i$ļíḋè"/>
            <p:cNvSpPr/>
            <p:nvPr/>
          </p:nvSpPr>
          <p:spPr>
            <a:xfrm>
              <a:off x="6842102" y="1896225"/>
              <a:ext cx="56025" cy="389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5" name="iSľïḓê"/>
            <p:cNvSpPr/>
            <p:nvPr/>
          </p:nvSpPr>
          <p:spPr>
            <a:xfrm>
              <a:off x="6807176" y="1840580"/>
              <a:ext cx="15456" cy="201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6" name="íṣḻïḍê"/>
            <p:cNvSpPr/>
            <p:nvPr/>
          </p:nvSpPr>
          <p:spPr>
            <a:xfrm>
              <a:off x="6766513" y="1911288"/>
              <a:ext cx="37863" cy="38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7" name="iṣlíḍe"/>
            <p:cNvSpPr/>
            <p:nvPr/>
          </p:nvSpPr>
          <p:spPr>
            <a:xfrm>
              <a:off x="6796285" y="1952581"/>
              <a:ext cx="29601" cy="43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8" name="iṥliḓé"/>
            <p:cNvSpPr/>
            <p:nvPr/>
          </p:nvSpPr>
          <p:spPr>
            <a:xfrm>
              <a:off x="6835402" y="1929728"/>
              <a:ext cx="23771" cy="4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89" name="íślîḋè"/>
            <p:cNvSpPr/>
            <p:nvPr/>
          </p:nvSpPr>
          <p:spPr>
            <a:xfrm>
              <a:off x="6793261" y="1968222"/>
              <a:ext cx="129151" cy="126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0" name="îŝḷîḋé"/>
            <p:cNvSpPr/>
            <p:nvPr/>
          </p:nvSpPr>
          <p:spPr>
            <a:xfrm>
              <a:off x="6443286" y="2060850"/>
              <a:ext cx="261797" cy="302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1" name="îṣḻîḓè"/>
            <p:cNvSpPr/>
            <p:nvPr/>
          </p:nvSpPr>
          <p:spPr>
            <a:xfrm>
              <a:off x="6706223" y="2206630"/>
              <a:ext cx="175516" cy="209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2" name="íṣlïḑé"/>
            <p:cNvSpPr/>
            <p:nvPr/>
          </p:nvSpPr>
          <p:spPr>
            <a:xfrm>
              <a:off x="6942328" y="2180431"/>
              <a:ext cx="32551" cy="82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3" name="iṧḷîdé"/>
            <p:cNvSpPr/>
            <p:nvPr/>
          </p:nvSpPr>
          <p:spPr>
            <a:xfrm>
              <a:off x="6956687" y="2331604"/>
              <a:ext cx="65560" cy="29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4" name="iSľïḍè"/>
            <p:cNvSpPr/>
            <p:nvPr/>
          </p:nvSpPr>
          <p:spPr>
            <a:xfrm>
              <a:off x="6821599" y="2492968"/>
              <a:ext cx="106006" cy="64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5" name="îšľîḍé"/>
            <p:cNvSpPr/>
            <p:nvPr/>
          </p:nvSpPr>
          <p:spPr>
            <a:xfrm>
              <a:off x="6736657" y="2486323"/>
              <a:ext cx="71800" cy="3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6" name="íṩľîḑê"/>
            <p:cNvSpPr/>
            <p:nvPr/>
          </p:nvSpPr>
          <p:spPr>
            <a:xfrm>
              <a:off x="6635198" y="2493364"/>
              <a:ext cx="58921" cy="277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7" name="iṩḷîḓe"/>
            <p:cNvSpPr/>
            <p:nvPr/>
          </p:nvSpPr>
          <p:spPr>
            <a:xfrm>
              <a:off x="6707111" y="2525138"/>
              <a:ext cx="43741" cy="248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8" name="iṥḷîḍè"/>
            <p:cNvSpPr/>
            <p:nvPr/>
          </p:nvSpPr>
          <p:spPr>
            <a:xfrm>
              <a:off x="6348004" y="2427388"/>
              <a:ext cx="263047" cy="75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99" name="îşļiḋè"/>
            <p:cNvSpPr/>
            <p:nvPr/>
          </p:nvSpPr>
          <p:spPr>
            <a:xfrm>
              <a:off x="6087670" y="2091359"/>
              <a:ext cx="280221" cy="328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0" name="íš1îďê"/>
            <p:cNvSpPr/>
            <p:nvPr/>
          </p:nvSpPr>
          <p:spPr>
            <a:xfrm>
              <a:off x="5658502" y="1981067"/>
              <a:ext cx="60432" cy="910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1" name="iṧlîḑe"/>
            <p:cNvSpPr/>
            <p:nvPr/>
          </p:nvSpPr>
          <p:spPr>
            <a:xfrm>
              <a:off x="5466376" y="2080498"/>
              <a:ext cx="16040" cy="19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2" name="iṥlïḍé"/>
            <p:cNvSpPr/>
            <p:nvPr/>
          </p:nvSpPr>
          <p:spPr>
            <a:xfrm>
              <a:off x="5463709" y="2119723"/>
              <a:ext cx="17104" cy="15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3" name="ïṥlíḑê"/>
            <p:cNvSpPr/>
            <p:nvPr/>
          </p:nvSpPr>
          <p:spPr>
            <a:xfrm>
              <a:off x="5446060" y="2055937"/>
              <a:ext cx="14954" cy="16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4" name="îşľiďè"/>
            <p:cNvSpPr/>
            <p:nvPr/>
          </p:nvSpPr>
          <p:spPr>
            <a:xfrm>
              <a:off x="4842366" y="1476456"/>
              <a:ext cx="17742" cy="24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5" name="i$1iḍé"/>
            <p:cNvSpPr/>
            <p:nvPr/>
          </p:nvSpPr>
          <p:spPr>
            <a:xfrm>
              <a:off x="4358145" y="1221252"/>
              <a:ext cx="53368" cy="35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6" name="îṣľïḑe"/>
            <p:cNvSpPr/>
            <p:nvPr/>
          </p:nvSpPr>
          <p:spPr>
            <a:xfrm>
              <a:off x="3321160" y="268803"/>
              <a:ext cx="1621427" cy="944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7" name="ïṩḻîḑê"/>
            <p:cNvSpPr/>
            <p:nvPr/>
          </p:nvSpPr>
          <p:spPr>
            <a:xfrm>
              <a:off x="4605562" y="142362"/>
              <a:ext cx="244966" cy="142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8" name="işļïdê"/>
            <p:cNvSpPr/>
            <p:nvPr/>
          </p:nvSpPr>
          <p:spPr>
            <a:xfrm>
              <a:off x="3808843" y="62541"/>
              <a:ext cx="284342" cy="108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09" name="işlíďe"/>
            <p:cNvSpPr/>
            <p:nvPr/>
          </p:nvSpPr>
          <p:spPr>
            <a:xfrm>
              <a:off x="3131477" y="382721"/>
              <a:ext cx="181570" cy="743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0" name="íSḻïḓè"/>
            <p:cNvSpPr/>
            <p:nvPr/>
          </p:nvSpPr>
          <p:spPr>
            <a:xfrm>
              <a:off x="3448037" y="281006"/>
              <a:ext cx="32779" cy="15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1" name="ïS1îdê"/>
            <p:cNvSpPr/>
            <p:nvPr/>
          </p:nvSpPr>
          <p:spPr>
            <a:xfrm>
              <a:off x="3457211" y="468842"/>
              <a:ext cx="27922" cy="18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2" name="isḻiḑe"/>
            <p:cNvSpPr/>
            <p:nvPr/>
          </p:nvSpPr>
          <p:spPr>
            <a:xfrm>
              <a:off x="3460357" y="489069"/>
              <a:ext cx="16948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3" name="ïSľîďê"/>
            <p:cNvSpPr/>
            <p:nvPr/>
          </p:nvSpPr>
          <p:spPr>
            <a:xfrm>
              <a:off x="3338212" y="669177"/>
              <a:ext cx="112334" cy="108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4" name="ïs1ídé"/>
            <p:cNvSpPr/>
            <p:nvPr/>
          </p:nvSpPr>
          <p:spPr>
            <a:xfrm>
              <a:off x="3441887" y="592227"/>
              <a:ext cx="164258" cy="215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5" name="íṩḷíḋé"/>
            <p:cNvSpPr/>
            <p:nvPr/>
          </p:nvSpPr>
          <p:spPr>
            <a:xfrm>
              <a:off x="3467651" y="687339"/>
              <a:ext cx="12990" cy="16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6" name="išḷîḓè"/>
            <p:cNvSpPr/>
            <p:nvPr/>
          </p:nvSpPr>
          <p:spPr>
            <a:xfrm>
              <a:off x="3484815" y="820796"/>
              <a:ext cx="14104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7" name="îṣḻîḑe"/>
            <p:cNvSpPr/>
            <p:nvPr/>
          </p:nvSpPr>
          <p:spPr>
            <a:xfrm>
              <a:off x="3504981" y="825204"/>
              <a:ext cx="12989" cy="12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8" name="ïṧľiḍê"/>
            <p:cNvSpPr/>
            <p:nvPr/>
          </p:nvSpPr>
          <p:spPr>
            <a:xfrm>
              <a:off x="3598957" y="1087718"/>
              <a:ext cx="31343" cy="364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19" name="îṧlïdé"/>
            <p:cNvSpPr/>
            <p:nvPr/>
          </p:nvSpPr>
          <p:spPr>
            <a:xfrm>
              <a:off x="3764210" y="1009702"/>
              <a:ext cx="25941" cy="416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0" name="íṥ1îdé"/>
            <p:cNvSpPr/>
            <p:nvPr/>
          </p:nvSpPr>
          <p:spPr>
            <a:xfrm>
              <a:off x="3754077" y="1066560"/>
              <a:ext cx="35194" cy="61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1" name="iṧḻídé"/>
            <p:cNvSpPr/>
            <p:nvPr/>
          </p:nvSpPr>
          <p:spPr>
            <a:xfrm>
              <a:off x="3861433" y="1149401"/>
              <a:ext cx="69438" cy="37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2" name="íślïďe"/>
            <p:cNvSpPr/>
            <p:nvPr/>
          </p:nvSpPr>
          <p:spPr>
            <a:xfrm>
              <a:off x="3894408" y="1207636"/>
              <a:ext cx="15389" cy="134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3" name="isľiḍè"/>
            <p:cNvSpPr/>
            <p:nvPr/>
          </p:nvSpPr>
          <p:spPr>
            <a:xfrm>
              <a:off x="4133129" y="1220725"/>
              <a:ext cx="77273" cy="267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4" name="iś1ïďè"/>
            <p:cNvSpPr/>
            <p:nvPr/>
          </p:nvSpPr>
          <p:spPr>
            <a:xfrm>
              <a:off x="3996405" y="527102"/>
              <a:ext cx="25720" cy="21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5" name="ísḷiḋe"/>
            <p:cNvSpPr/>
            <p:nvPr/>
          </p:nvSpPr>
          <p:spPr>
            <a:xfrm>
              <a:off x="6466107" y="2582796"/>
              <a:ext cx="1049789" cy="802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6" name="ísļíḑê"/>
            <p:cNvSpPr/>
            <p:nvPr/>
          </p:nvSpPr>
          <p:spPr>
            <a:xfrm>
              <a:off x="7092908" y="3432790"/>
              <a:ext cx="98325" cy="813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7" name="iṣḷîḓe"/>
            <p:cNvSpPr/>
            <p:nvPr/>
          </p:nvSpPr>
          <p:spPr>
            <a:xfrm>
              <a:off x="7542517" y="3427981"/>
              <a:ext cx="267418" cy="167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8" name="îŝḻiďê"/>
            <p:cNvSpPr/>
            <p:nvPr/>
          </p:nvSpPr>
          <p:spPr>
            <a:xfrm>
              <a:off x="7846702" y="3261521"/>
              <a:ext cx="130815" cy="199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29" name="iś1ïḍê"/>
            <p:cNvSpPr/>
            <p:nvPr/>
          </p:nvSpPr>
          <p:spPr>
            <a:xfrm>
              <a:off x="7856151" y="3084552"/>
              <a:ext cx="12989" cy="224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0" name="ísḻíďe"/>
            <p:cNvSpPr/>
            <p:nvPr/>
          </p:nvSpPr>
          <p:spPr>
            <a:xfrm>
              <a:off x="7827935" y="2802561"/>
              <a:ext cx="83362" cy="103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1" name="ïsḻiḍê"/>
            <p:cNvSpPr/>
            <p:nvPr/>
          </p:nvSpPr>
          <p:spPr>
            <a:xfrm>
              <a:off x="7944545" y="2690519"/>
              <a:ext cx="29847" cy="502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2" name="îṧľîďê"/>
            <p:cNvSpPr/>
            <p:nvPr/>
          </p:nvSpPr>
          <p:spPr>
            <a:xfrm>
              <a:off x="7639167" y="2410407"/>
              <a:ext cx="36313" cy="51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3" name="îṥļiḋe"/>
            <p:cNvSpPr/>
            <p:nvPr/>
          </p:nvSpPr>
          <p:spPr>
            <a:xfrm>
              <a:off x="7687256" y="2449701"/>
              <a:ext cx="36203" cy="31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4" name="îṡlïde"/>
            <p:cNvSpPr/>
            <p:nvPr/>
          </p:nvSpPr>
          <p:spPr>
            <a:xfrm>
              <a:off x="7702422" y="2491999"/>
              <a:ext cx="29603" cy="30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5" name="iŝḷîḓé"/>
            <p:cNvSpPr/>
            <p:nvPr/>
          </p:nvSpPr>
          <p:spPr>
            <a:xfrm>
              <a:off x="7739113" y="2478066"/>
              <a:ext cx="37107" cy="33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6" name="ïṧḷîḓé"/>
            <p:cNvSpPr/>
            <p:nvPr/>
          </p:nvSpPr>
          <p:spPr>
            <a:xfrm>
              <a:off x="7758293" y="2529344"/>
              <a:ext cx="29750" cy="18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7" name="iṩliḋe"/>
            <p:cNvSpPr/>
            <p:nvPr/>
          </p:nvSpPr>
          <p:spPr>
            <a:xfrm>
              <a:off x="7793822" y="2501974"/>
              <a:ext cx="21793" cy="42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8" name="íṩľíḋê"/>
            <p:cNvSpPr/>
            <p:nvPr/>
          </p:nvSpPr>
          <p:spPr>
            <a:xfrm>
              <a:off x="7805684" y="2559508"/>
              <a:ext cx="19383" cy="16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39" name="íṩḻïḓé"/>
            <p:cNvSpPr/>
            <p:nvPr/>
          </p:nvSpPr>
          <p:spPr>
            <a:xfrm>
              <a:off x="7555035" y="2329354"/>
              <a:ext cx="69095" cy="60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0" name="ïşḻïdé"/>
            <p:cNvSpPr/>
            <p:nvPr/>
          </p:nvSpPr>
          <p:spPr>
            <a:xfrm>
              <a:off x="7508016" y="2373869"/>
              <a:ext cx="91627" cy="73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1" name="iş1ïḓe"/>
            <p:cNvSpPr/>
            <p:nvPr/>
          </p:nvSpPr>
          <p:spPr>
            <a:xfrm>
              <a:off x="7038842" y="2269118"/>
              <a:ext cx="522204" cy="308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2" name="išḷïďê"/>
            <p:cNvSpPr/>
            <p:nvPr/>
          </p:nvSpPr>
          <p:spPr>
            <a:xfrm>
              <a:off x="7112320" y="2018708"/>
              <a:ext cx="14547" cy="18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3" name="ïṩ1iḑé"/>
            <p:cNvSpPr/>
            <p:nvPr/>
          </p:nvSpPr>
          <p:spPr>
            <a:xfrm>
              <a:off x="7367414" y="1769963"/>
              <a:ext cx="12989" cy="173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4" name="îŝļïḍè"/>
            <p:cNvSpPr/>
            <p:nvPr/>
          </p:nvSpPr>
          <p:spPr>
            <a:xfrm>
              <a:off x="7346559" y="1830605"/>
              <a:ext cx="14568" cy="24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  <p:sp>
          <p:nvSpPr>
            <p:cNvPr id="145" name="îsḻiďê"/>
            <p:cNvSpPr/>
            <p:nvPr/>
          </p:nvSpPr>
          <p:spPr>
            <a:xfrm>
              <a:off x="7747646" y="2034030"/>
              <a:ext cx="15137" cy="229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CE6F2">
                <a:alpha val="27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2DCDB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</a:p>
          </p:txBody>
        </p:sp>
      </p:grpSp>
      <p:pic>
        <p:nvPicPr>
          <p:cNvPr id="147" name="图片 151" descr="图片 15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598453" y="99550"/>
            <a:ext cx="1161337" cy="416538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48" name="标题文本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149" name="正文级别 1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50" name="幻灯片编号"/>
          <p:cNvSpPr txBox="1"/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Arial Black" panose="020B0A04020102020204"/>
          <a:ea typeface="Arial Black" panose="020B0A04020102020204"/>
          <a:cs typeface="Arial Black" panose="020B0A04020102020204"/>
          <a:sym typeface="Arial Black" panose="020B0A04020102020204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微软雅黑" panose="020B0503020204020204" charset="-122"/>
          <a:ea typeface="微软雅黑" panose="020B0503020204020204" charset="-122"/>
          <a:cs typeface="微软雅黑" panose="020B0503020204020204" charset="-122"/>
          <a:sym typeface="微软雅黑" panose="020B0503020204020204" charset="-122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微软雅黑" panose="020B0503020204020204" charset="-122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tags" Target="../tags/tag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40.png"/><Relationship Id="rId3" Type="http://schemas.openxmlformats.org/officeDocument/2006/relationships/tags" Target="../tags/tag4.xml"/><Relationship Id="rId2" Type="http://schemas.openxmlformats.org/officeDocument/2006/relationships/image" Target="../media/image39.png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42.png"/><Relationship Id="rId1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5" Type="http://schemas.openxmlformats.org/officeDocument/2006/relationships/slideLayout" Target="../slideLayouts/slideLayout11.xml"/><Relationship Id="rId14" Type="http://schemas.openxmlformats.org/officeDocument/2006/relationships/image" Target="../media/image25.png"/><Relationship Id="rId13" Type="http://schemas.openxmlformats.org/officeDocument/2006/relationships/image" Target="../media/image24.png"/><Relationship Id="rId12" Type="http://schemas.openxmlformats.org/officeDocument/2006/relationships/image" Target="../media/image23.png"/><Relationship Id="rId11" Type="http://schemas.openxmlformats.org/officeDocument/2006/relationships/image" Target="../media/image22.png"/><Relationship Id="rId10" Type="http://schemas.openxmlformats.org/officeDocument/2006/relationships/image" Target="../media/image21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6.pn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精准管控"/>
          <p:cNvSpPr txBox="1"/>
          <p:nvPr/>
        </p:nvSpPr>
        <p:spPr>
          <a:xfrm>
            <a:off x="861695" y="3010218"/>
            <a:ext cx="5716270" cy="532765"/>
          </a:xfrm>
          <a:prstGeom prst="rect">
            <a:avLst/>
          </a:prstGeom>
          <a:ln w="12700">
            <a:miter lim="400000"/>
          </a:ln>
        </p:spPr>
        <p:txBody>
          <a:bodyPr wrap="square" lIns="35716" tIns="35716" rIns="35716" bIns="35716" anchor="ctr">
            <a:spAutoFit/>
          </a:bodyPr>
          <a:lstStyle>
            <a:lvl1pPr defTabSz="457200">
              <a:defRPr sz="30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algn="l"/>
            <a:r>
              <a:rPr lang="zh-CN" altLang="en-US"/>
              <a:t>双旦</a:t>
            </a:r>
            <a:r>
              <a:rPr lang="zh-CN">
                <a:sym typeface="+mn-ea"/>
              </a:rPr>
              <a:t>活动</a:t>
            </a:r>
            <a:r>
              <a:rPr lang="zh-CN"/>
              <a:t>运营推荐方案</a:t>
            </a:r>
            <a:endParaRPr lang="zh-CN"/>
          </a:p>
        </p:txBody>
      </p:sp>
      <p:sp>
        <p:nvSpPr>
          <p:cNvPr id="260" name="精准管控"/>
          <p:cNvSpPr txBox="1"/>
          <p:nvPr/>
        </p:nvSpPr>
        <p:spPr>
          <a:xfrm>
            <a:off x="860893" y="5629727"/>
            <a:ext cx="4197980" cy="71151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>
            <a:spAutoFit/>
          </a:bodyPr>
          <a:lstStyle/>
          <a:p>
            <a:pPr defTabSz="457200">
              <a:lnSpc>
                <a:spcPct val="130000"/>
              </a:lnSpc>
              <a:defRPr sz="1000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姓名：</a:t>
            </a:r>
          </a:p>
          <a:p>
            <a:pPr defTabSz="457200">
              <a:lnSpc>
                <a:spcPct val="130000"/>
              </a:lnSpc>
              <a:defRPr sz="1000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部门：</a:t>
            </a:r>
          </a:p>
          <a:p>
            <a:pPr defTabSz="457200">
              <a:lnSpc>
                <a:spcPct val="130000"/>
              </a:lnSpc>
              <a:defRPr sz="1000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日期：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935970" cy="181483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：积分内容创建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12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24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学习任务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创建路径：管理后台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培训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学习任务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新建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填写基本信息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添加学习内容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设定合格奖励学分；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注意：设定合格奖励学分后请在积分设置内设定学分兑换成积分，建议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学分兑换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积分；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11225" y="2709545"/>
            <a:ext cx="5951855" cy="155765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25" y="4580890"/>
            <a:ext cx="5927090" cy="1228090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8" name="直接连接符 7"/>
          <p:cNvCxnSpPr/>
          <p:nvPr/>
        </p:nvCxnSpPr>
        <p:spPr>
          <a:xfrm>
            <a:off x="6556375" y="3533775"/>
            <a:ext cx="1571625" cy="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9" name="文本框 8"/>
          <p:cNvSpPr txBox="1"/>
          <p:nvPr/>
        </p:nvSpPr>
        <p:spPr>
          <a:xfrm>
            <a:off x="8256270" y="3350260"/>
            <a:ext cx="19189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设定合格奖励学分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556375" y="5157470"/>
            <a:ext cx="1571625" cy="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1" name="文本框 10"/>
          <p:cNvSpPr txBox="1"/>
          <p:nvPr/>
        </p:nvSpPr>
        <p:spPr>
          <a:xfrm>
            <a:off x="8256270" y="4973955"/>
            <a:ext cx="1461770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+mn-ea"/>
              </a:rPr>
              <a:t>学分兑换积分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935970" cy="21837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：积分内容创建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12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24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课程上传设置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在公告栏内公布企业当下所需要的课程内容主题，以及课程标准，由学员上传，平台管理员做审核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课程上传后台设置：管理后台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设置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通用设置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审批设置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开启课程上传审批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开启学员上传课程；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课程上传路径：（学员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PC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端）知识库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上传课程；（学员移动端）首页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微课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2997200"/>
            <a:ext cx="3652520" cy="275018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230" y="2997200"/>
            <a:ext cx="4251325" cy="275018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5" name="图片 4" descr="3cc8b5a4a67c94bfa8f7b99b8dd97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0" y="2994660"/>
            <a:ext cx="1737995" cy="3863340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1870075" y="5747385"/>
            <a:ext cx="2058670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课程上传后台设置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11875" y="5747385"/>
            <a:ext cx="2058670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课程上传路径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935970" cy="181483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：积分内容创建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12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24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题库练习设置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创建企业内部题库，操作路径：管理后台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知识库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试题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新建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创建题库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点击所创建的题库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点击导入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下载导入模板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根据导入模板填写试题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再次导入；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题库练习创建路径：管理后台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人才发展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题库练习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新建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2997200"/>
            <a:ext cx="7741920" cy="342900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935970" cy="181483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：积分内容创建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12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24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学习项目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学习项目创建路径：管理后台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知识库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学习项目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新建；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选择合适的内容加入学习项目中，并将学习项目在知识库中置顶，便于学员查看，置顶操作路径：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学员端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知识库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课程库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找到需要置顶的课程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点击设置按钮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置顶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0280" y="3202305"/>
            <a:ext cx="4353560" cy="2861945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202305"/>
            <a:ext cx="6372860" cy="2877820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6346190" y="6299200"/>
            <a:ext cx="5374005" cy="3670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备注：各项积分内容，各企业可自行选择作为积分项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935970" cy="3661410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4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：获取积分兑换礼品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12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25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-31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获取积分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学员通过所设定积分项，包括学习任务、学习项目、社区等获取积分；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2.礼品兑换</a:t>
            </a:r>
            <a:endParaRPr lang="en-US" altLang="zh-CN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Font typeface="Wingdings" panose="05000000000000000000" charset="0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学员通过过往以及近期获得的积分，前往积分商城兑换礼品；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Font typeface="Wingdings" panose="05000000000000000000" charset="0"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礼品兑换路径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Font typeface="Wingdings" panose="05000000000000000000" charset="0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移动端首页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积分商城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立即兑换（备注：若移动端首页没有积分商城的，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Font typeface="Wingdings" panose="05000000000000000000" charset="0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需在管理后台进行调整，调整路径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管理后台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门户设置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门户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Font typeface="Wingdings" panose="05000000000000000000" charset="0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装修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移动端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点击左上角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添加内容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，找到积分商城后，拖入移动端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fontAlgn="auto">
              <a:lnSpc>
                <a:spcPct val="150000"/>
              </a:lnSpc>
              <a:buFont typeface="Wingdings" panose="05000000000000000000" charset="0"/>
            </a:pPr>
            <a:r>
              <a:rPr lang="en-US" altLang="zh-CN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发布）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7630" y="1125220"/>
            <a:ext cx="2223135" cy="49422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15400" y="3470275"/>
            <a:ext cx="2376170" cy="504190"/>
          </a:xfrm>
          <a:prstGeom prst="rect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0935970" cy="255333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5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：礼品兑换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12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29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-31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积分商城设置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积分商城设置路径：管理后台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人才发展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积分商城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新建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细节设定：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上传礼品图片时，请开启原图上传；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消耗积分、剩余库存请根据企业实际采购礼品数量核算；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p"/>
            </a:pPr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若每个人只能兑换一个礼品则关闭重复兑换，若每人可以兑换多个礼品，则开启重复兑换；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75245" y="3716655"/>
            <a:ext cx="2983865" cy="2663190"/>
          </a:xfrm>
          <a:prstGeom prst="rect">
            <a:avLst/>
          </a:prstGeom>
          <a:ln>
            <a:solidFill>
              <a:srgbClr val="FF0000"/>
            </a:solidFill>
          </a:ln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1685" y="3717290"/>
            <a:ext cx="6586220" cy="2665730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965200"/>
            <a:ext cx="11026775" cy="147637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6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：数据统计——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2023.1.3—1.5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礼品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领取数据统计与派发邮寄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管理员根据礼品的兑换记录以及兑换人填写的收件人信息，对礼品进行派发邮寄；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兑换数据查看路径：管理后台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人才发展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积分商城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—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明细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2" name="图片 1" descr="919c8ea24f51c83507f4f7985c46a5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38360" y="2637155"/>
            <a:ext cx="1819275" cy="4044315"/>
          </a:xfrm>
          <a:prstGeom prst="rect">
            <a:avLst/>
          </a:prstGeom>
          <a:ln>
            <a:solidFill>
              <a:srgbClr val="FF0000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8076565" y="6160135"/>
            <a:ext cx="1512570" cy="3359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收货人信息填写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90" y="2634615"/>
            <a:ext cx="8305800" cy="3187065"/>
          </a:xfrm>
          <a:prstGeom prst="rect">
            <a:avLst/>
          </a:prstGeom>
          <a:ln>
            <a:solidFill>
              <a:srgbClr val="FF0000"/>
            </a:solidFill>
          </a:ln>
        </p:spPr>
      </p:pic>
      <p:cxnSp>
        <p:nvCxnSpPr>
          <p:cNvPr id="6" name="直接连接符 5"/>
          <p:cNvCxnSpPr/>
          <p:nvPr/>
        </p:nvCxnSpPr>
        <p:spPr>
          <a:xfrm>
            <a:off x="9589135" y="6332855"/>
            <a:ext cx="241300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timing>
    <p:tnLst>
      <p:par>
        <p:cTn id="1" dur="indefinite" restart="never" fill="hold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1036955"/>
            <a:ext cx="821436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7：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Arial" panose="020B0604020202020204"/>
              </a:rPr>
              <a:t>公告栏信息展示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1.5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将此次活动经过以及结果在公告栏发布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公告栏操作路径：培训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公告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新建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公告标题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填写公告内容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设置可见范围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发布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430" y="2755900"/>
            <a:ext cx="4486910" cy="275463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0" y="2755900"/>
            <a:ext cx="4513580" cy="2754630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ppt 模版修改3-08.jpg" descr="ppt 模版修改3-08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9" y="-1"/>
            <a:ext cx="12187702" cy="6858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19" name="精准管控"/>
          <p:cNvSpPr txBox="1"/>
          <p:nvPr/>
        </p:nvSpPr>
        <p:spPr>
          <a:xfrm>
            <a:off x="798288" y="2925062"/>
            <a:ext cx="2914400" cy="51593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 anchor="ctr">
            <a:spAutoFit/>
          </a:bodyPr>
          <a:lstStyle>
            <a:lvl1pPr defTabSz="457200">
              <a:defRPr sz="2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t>1、此处为大标题</a:t>
            </a:r>
          </a:p>
        </p:txBody>
      </p:sp>
      <p:sp>
        <p:nvSpPr>
          <p:cNvPr id="320" name="精准管控"/>
          <p:cNvSpPr txBox="1"/>
          <p:nvPr/>
        </p:nvSpPr>
        <p:spPr>
          <a:xfrm>
            <a:off x="4358094" y="2820151"/>
            <a:ext cx="2914401" cy="51593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 anchor="ctr">
            <a:spAutoFit/>
          </a:bodyPr>
          <a:lstStyle>
            <a:lvl1pPr defTabSz="457200">
              <a:defRPr sz="26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t>2、此处为大标题</a:t>
            </a:r>
          </a:p>
        </p:txBody>
      </p:sp>
      <p:sp>
        <p:nvSpPr>
          <p:cNvPr id="321" name="精准管控"/>
          <p:cNvSpPr txBox="1"/>
          <p:nvPr/>
        </p:nvSpPr>
        <p:spPr>
          <a:xfrm>
            <a:off x="4919505" y="3568413"/>
            <a:ext cx="2914401" cy="1440495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>
            <a:spAutoFit/>
          </a:bodyPr>
          <a:lstStyle/>
          <a:p>
            <a:pPr defTabSz="457200">
              <a:lnSpc>
                <a:spcPct val="130000"/>
              </a:lnSpc>
              <a:defRPr sz="1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此处为小标题</a:t>
            </a:r>
          </a:p>
          <a:p>
            <a:pPr defTabSz="457200">
              <a:lnSpc>
                <a:spcPct val="130000"/>
              </a:lnSpc>
              <a:defRPr sz="1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此处为小标题</a:t>
            </a:r>
          </a:p>
          <a:p>
            <a:pPr defTabSz="457200">
              <a:lnSpc>
                <a:spcPct val="130000"/>
              </a:lnSpc>
              <a:defRPr sz="1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此处为小标题</a:t>
            </a:r>
          </a:p>
          <a:p>
            <a:pPr defTabSz="457200">
              <a:lnSpc>
                <a:spcPct val="130000"/>
              </a:lnSpc>
              <a:defRPr sz="17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t>此处为小标题</a:t>
            </a:r>
          </a:p>
        </p:txBody>
      </p:sp>
      <p:sp>
        <p:nvSpPr>
          <p:cNvPr id="322" name="精准管控"/>
          <p:cNvSpPr txBox="1"/>
          <p:nvPr/>
        </p:nvSpPr>
        <p:spPr>
          <a:xfrm>
            <a:off x="972653" y="2415963"/>
            <a:ext cx="5088747" cy="640080"/>
          </a:xfrm>
          <a:prstGeom prst="rect">
            <a:avLst/>
          </a:prstGeom>
          <a:ln w="12700">
            <a:miter lim="400000"/>
          </a:ln>
        </p:spPr>
        <p:txBody>
          <a:bodyPr lIns="35716" tIns="35716" rIns="35716" bIns="35716" anchor="ctr">
            <a:spAutoFit/>
          </a:bodyPr>
          <a:lstStyle>
            <a:lvl1pPr defTabSz="457200">
              <a:defRPr sz="37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 altLang="en-US"/>
              <a:t>活动方案</a:t>
            </a:r>
            <a:endParaRPr lang="zh-CN" altLang="en-US"/>
          </a:p>
        </p:txBody>
      </p:sp>
      <p:sp>
        <p:nvSpPr>
          <p:cNvPr id="323" name="精准管控"/>
          <p:cNvSpPr txBox="1"/>
          <p:nvPr/>
        </p:nvSpPr>
        <p:spPr>
          <a:xfrm>
            <a:off x="703580" y="3234055"/>
            <a:ext cx="6187440" cy="587375"/>
          </a:xfrm>
          <a:prstGeom prst="rect">
            <a:avLst/>
          </a:prstGeom>
          <a:ln w="12700">
            <a:miter lim="400000"/>
          </a:ln>
        </p:spPr>
        <p:txBody>
          <a:bodyPr wrap="square" lIns="35716" tIns="35716" rIns="35716" bIns="35716">
            <a:spAutoFit/>
          </a:bodyPr>
          <a:lstStyle>
            <a:lvl1pPr defTabSz="457200">
              <a:lnSpc>
                <a:spcPct val="120000"/>
              </a:lnSpc>
              <a:defRPr sz="3200" b="1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en-US" altLang="zh-CN" sz="2800"/>
              <a:t>“</a:t>
            </a:r>
            <a:r>
              <a:rPr lang="zh-CN" altLang="en-US" sz="2800"/>
              <a:t>双</a:t>
            </a:r>
            <a:r>
              <a:rPr lang="zh-CN" sz="2800"/>
              <a:t>旦积分换好礼</a:t>
            </a:r>
            <a:r>
              <a:rPr lang="en-US" altLang="zh-CN" sz="2800"/>
              <a:t>”</a:t>
            </a:r>
            <a:r>
              <a:rPr lang="zh-CN" sz="2800"/>
              <a:t>主题活动</a:t>
            </a:r>
            <a:endParaRPr lang="zh-CN" sz="2800"/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活动方案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662305" y="965200"/>
            <a:ext cx="6901815" cy="572389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活动主题：双</a:t>
            </a: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旦积分换好礼</a:t>
            </a:r>
            <a:endParaRPr lang="en-US" altLang="zh-CN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活动时间：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12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24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--12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月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31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日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活动目的：</a:t>
            </a:r>
            <a:r>
              <a:rPr lang="zh-CN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元旦是我国采用通用公元纪年法所确定的新年节日，标志着新一年的开端，同时也赶上圣诞，值此双旦节日，酷学院策划此次运营活动，帮助企业内部营造元旦氛围，增强员工对平台的使用率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活动目标：参与率</a:t>
            </a: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90%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以上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活动对象：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全体员工</a:t>
            </a:r>
            <a:endParaRPr lang="en-US" altLang="zh-CN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活动框架与功能模块：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0" fontAlgn="auto">
              <a:lnSpc>
                <a:spcPct val="150000"/>
              </a:lnSpc>
              <a:buFont typeface="Wingdings" panose="05000000000000000000" pitchFamily="2" charset="2"/>
              <a:buNone/>
            </a:pPr>
            <a:endParaRPr sz="13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活动资源：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1.  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获奖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奖品；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en-US" altLang="zh-CN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2.  </a:t>
            </a: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奖品建议：话费充值卡、京东购物卡、电影票等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indent="330200" fontAlgn="auto">
              <a:lnSpc>
                <a:spcPct val="150000"/>
              </a:lnSpc>
              <a:buFont typeface="Wingdings" panose="05000000000000000000" charset="0"/>
              <a:buNone/>
              <a:extLst>
                <a:ext uri="{35155182-B16C-46BC-9424-99874614C6A1}">
                  <wpsdc:indentchars xmlns:wpsdc="http://www.wps.cn/officeDocument/2017/drawingmlCustomData" val="200" checksum="494115457"/>
                </a:ext>
              </a:extLst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备注：以上奖项为建议项，各企业可根据实际情况设定奖励</a:t>
            </a:r>
            <a:endParaRPr lang="en-US" altLang="zh-CN" sz="1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945130" y="4442703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社区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77595" y="4380147"/>
            <a:ext cx="1440180" cy="713270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元旦积分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换好礼</a:t>
            </a:r>
            <a:endParaRPr kumimoji="0" lang="zh-CN" altLang="en-US" sz="18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945130" y="4879583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积分商城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600960" y="4253230"/>
            <a:ext cx="288290" cy="1263015"/>
          </a:xfrm>
          <a:prstGeom prst="leftBrac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91439" tIns="45719" rIns="91439" bIns="45719" numCol="1" spcCol="38100" rtlCol="0" anchor="t" forceAA="0" upright="0">
            <a:no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302750" y="6295390"/>
            <a:ext cx="80137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登陆首页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945130" y="3998203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线上课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945130" y="5319638"/>
            <a:ext cx="1440180" cy="372259"/>
          </a:xfrm>
          <a:prstGeom prst="roundRect">
            <a:avLst/>
          </a:prstGeom>
          <a:solidFill>
            <a:srgbClr val="C20000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 upright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公告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pic>
        <p:nvPicPr>
          <p:cNvPr id="8" name="图片 7" descr="圣诞节750-12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28660" y="1700530"/>
            <a:ext cx="2749550" cy="442214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活动方案</a:t>
            </a:r>
            <a:endParaRPr lang="zh-CN"/>
          </a:p>
        </p:txBody>
      </p:sp>
      <p:sp>
        <p:nvSpPr>
          <p:cNvPr id="2" name="文本框 1"/>
          <p:cNvSpPr txBox="1"/>
          <p:nvPr/>
        </p:nvSpPr>
        <p:spPr>
          <a:xfrm>
            <a:off x="857250" y="1013460"/>
            <a:ext cx="10632440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       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圣诞</a:t>
            </a:r>
            <a:r>
              <a:rPr kumimoji="0" lang="en-US" altLang="zh-CN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&amp;</a:t>
            </a: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元旦的到来，既标志着一年的完结，又标志着新一年的开始。在过去一年里，各企业线上学习平台内的学员账号上堆积了大量的积分，这些积分有什么用，如何用成了值得思考的问题，此次通过元旦的活动，我们让学员通过积分换取礼品，让学习的结果能够换取实物，真正体现积分的价值所在。</a:t>
            </a:r>
            <a:endParaRPr kumimoji="0" lang="zh-CN" altLang="en-US" sz="16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3925" y="4869180"/>
            <a:ext cx="6464300" cy="119761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礼品：</a:t>
            </a:r>
            <a:endParaRPr kumimoji="0" lang="zh-CN" altLang="en-US" sz="16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建议礼品在兑换完成后根据兑换量进行采购，礼品的价值请各企业根据实际经费进行考虑</a:t>
            </a:r>
            <a:endParaRPr kumimoji="0" lang="zh-CN" altLang="en-US" sz="16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3925" y="3198495"/>
            <a:ext cx="10870565" cy="1336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通过各项平台内的行动获得积分，通过积分在积分商城内兑换礼品；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礼品等级分为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ABC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三类，价值：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A&gt;B&gt;C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，所需积分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A&gt;B&gt;C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marR="0" indent="-285750" algn="l" defTabSz="914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p"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积分商城内设置礼品兑换的最低门槛，即</a:t>
            </a:r>
            <a:r>
              <a:rPr kumimoji="0" lang="en-US" alt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C</a:t>
            </a: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类礼品的兑换积分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7735" y="2714625"/>
            <a:ext cx="1233170" cy="3670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奖励规则：</a:t>
            </a: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0528" y="3860435"/>
            <a:ext cx="1836043" cy="713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71"/>
          <p:cNvSpPr txBox="1"/>
          <p:nvPr/>
        </p:nvSpPr>
        <p:spPr>
          <a:xfrm>
            <a:off x="1250205" y="3950351"/>
            <a:ext cx="1737569" cy="46037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>
              <a:lnSpc>
                <a:spcPct val="150000"/>
              </a:lnSpc>
            </a:pP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</a:rPr>
              <a:t>好礼兑换</a:t>
            </a:r>
            <a:endParaRPr lang="zh-CN"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35576" y="3790983"/>
            <a:ext cx="6940723" cy="71363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73"/>
          <p:cNvSpPr txBox="1"/>
          <p:nvPr/>
        </p:nvSpPr>
        <p:spPr>
          <a:xfrm>
            <a:off x="4038829" y="3942054"/>
            <a:ext cx="6680979" cy="36830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1200" dirty="0" smtClean="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2022</a:t>
            </a:r>
            <a:r>
              <a:rPr lang="zh-CN" altLang="zh-CN" sz="1200" dirty="0" smtClean="0">
                <a:effectLst/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</a:t>
            </a:r>
            <a:r>
              <a:rPr 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月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29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日开启积分兑换，学员使用积分兑换礼品，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12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月</a:t>
            </a:r>
            <a:r>
              <a:rPr lang="en-US" altLang="zh-CN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31</a:t>
            </a:r>
            <a:r>
              <a:rPr lang="zh-CN" altLang="en-US" sz="12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日礼品兑换截止</a:t>
            </a:r>
            <a:endParaRPr lang="zh-CN" altLang="en-US" sz="1200" dirty="0" smtClean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62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活动步骤</a:t>
            </a:r>
            <a:endParaRPr lang="zh-CN"/>
          </a:p>
        </p:txBody>
      </p:sp>
      <p:grpSp>
        <p:nvGrpSpPr>
          <p:cNvPr id="15" name="组合 45"/>
          <p:cNvGrpSpPr/>
          <p:nvPr/>
        </p:nvGrpSpPr>
        <p:grpSpPr>
          <a:xfrm>
            <a:off x="1199515" y="1125855"/>
            <a:ext cx="9700895" cy="5186374"/>
            <a:chOff x="1218293" y="1811087"/>
            <a:chExt cx="9700667" cy="5060655"/>
          </a:xfrm>
        </p:grpSpPr>
        <p:sp>
          <p:nvSpPr>
            <p:cNvPr id="21" name="矩形 20"/>
            <p:cNvSpPr/>
            <p:nvPr/>
          </p:nvSpPr>
          <p:spPr>
            <a:xfrm>
              <a:off x="1246290" y="1889151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3535353" y="1914561"/>
              <a:ext cx="0" cy="4952522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/>
          </p:nvSpPr>
          <p:spPr>
            <a:xfrm>
              <a:off x="3443123" y="2171283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246290" y="2737008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246290" y="3615764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1246290" y="6175407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3443123" y="3017055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429871" y="4713305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3429871" y="5572327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左箭头 92"/>
            <p:cNvSpPr/>
            <p:nvPr/>
          </p:nvSpPr>
          <p:spPr>
            <a:xfrm rot="5400000" flipH="1">
              <a:off x="1998963" y="2387187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1" name="左箭头 92"/>
            <p:cNvSpPr/>
            <p:nvPr/>
          </p:nvSpPr>
          <p:spPr>
            <a:xfrm rot="5400000" flipH="1">
              <a:off x="2004945" y="3268804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32" name="文本框 57"/>
            <p:cNvSpPr txBox="1"/>
            <p:nvPr/>
          </p:nvSpPr>
          <p:spPr>
            <a:xfrm>
              <a:off x="1289543" y="1910914"/>
              <a:ext cx="1737528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>
                  <a:latin typeface="微软雅黑" panose="020B0503020204020204" charset="-122"/>
                  <a:ea typeface="微软雅黑" panose="020B0503020204020204" charset="-122"/>
                </a:rPr>
                <a:t>活动准备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文本框 58"/>
            <p:cNvSpPr txBox="1"/>
            <p:nvPr/>
          </p:nvSpPr>
          <p:spPr>
            <a:xfrm>
              <a:off x="1218293" y="2789036"/>
              <a:ext cx="1925999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sz="1600" b="1" dirty="0">
                  <a:latin typeface="微软雅黑" panose="020B0503020204020204" charset="-122"/>
                  <a:ea typeface="微软雅黑" panose="020B0503020204020204" charset="-122"/>
                </a:rPr>
                <a:t>积分内容创建</a:t>
              </a:r>
              <a:endParaRPr 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文本框 60"/>
            <p:cNvSpPr txBox="1"/>
            <p:nvPr/>
          </p:nvSpPr>
          <p:spPr>
            <a:xfrm>
              <a:off x="1285492" y="3703586"/>
              <a:ext cx="1737528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积分设置</a:t>
              </a:r>
              <a:endParaRPr lang="zh-CN" sz="1600" b="1" dirty="0" smtClean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文本框 61"/>
            <p:cNvSpPr txBox="1"/>
            <p:nvPr/>
          </p:nvSpPr>
          <p:spPr>
            <a:xfrm>
              <a:off x="1270038" y="6291962"/>
              <a:ext cx="1836000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结果公</a:t>
              </a:r>
              <a:r>
                <a:rPr lang="zh-CN" altLang="en-US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示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3961274" y="1853998"/>
              <a:ext cx="6941176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文本框 63"/>
            <p:cNvSpPr txBox="1"/>
            <p:nvPr/>
          </p:nvSpPr>
          <p:spPr>
            <a:xfrm>
              <a:off x="4040802" y="1811087"/>
              <a:ext cx="6832439" cy="6295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2022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12</a:t>
              </a:r>
              <a:r>
                <a:rPr lang="zh-CN" altLang="en-US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24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日前</a:t>
              </a: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，确定活动 </a:t>
              </a: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目标，方案 </a:t>
              </a:r>
              <a:r>
                <a:rPr lang="zh-CN" altLang="en-US" sz="1200" b="1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，参与规则</a:t>
              </a:r>
              <a:r>
                <a:rPr lang="zh-CN" altLang="en-US" sz="1200" b="1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，积分获取渠道，活动物资</a:t>
              </a: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；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移动端登录海报、</a:t>
              </a:r>
              <a:r>
                <a:rPr lang="en-US" altLang="zh-CN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banner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图、</a:t>
              </a:r>
              <a:r>
                <a:rPr lang="en-US" altLang="zh-CN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icon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设置</a:t>
              </a:r>
              <a:r>
                <a:rPr lang="zh-CN" altLang="en-US" sz="1200" b="1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</a:t>
              </a:r>
              <a:r>
                <a:rPr lang="zh-CN" altLang="en-US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确定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推广渠道、登录指引 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和下达</a:t>
              </a:r>
              <a:r>
                <a:rPr lang="zh-CN" altLang="en-US" sz="1200" b="1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活动通知</a:t>
              </a:r>
              <a:r>
                <a:rPr lang="zh-CN" altLang="en-US" sz="1200" dirty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961878" y="2730630"/>
              <a:ext cx="6940572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文本框 65"/>
            <p:cNvSpPr txBox="1"/>
            <p:nvPr/>
          </p:nvSpPr>
          <p:spPr>
            <a:xfrm>
              <a:off x="4063026" y="2876192"/>
              <a:ext cx="6855934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2022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12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24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日前</a:t>
              </a:r>
              <a:r>
                <a:rPr lang="zh-CN" altLang="en-US" sz="1200" dirty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</a:t>
              </a:r>
              <a:r>
                <a:rPr 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Arial" panose="020B0604020202020204"/>
                </a:rPr>
                <a:t>规划出学习任务、社区、课程上传等可获得积分的内容，并在平台内创建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961274" y="3566584"/>
              <a:ext cx="6940568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3961274" y="6139709"/>
              <a:ext cx="6940552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4" name="文本框 68"/>
            <p:cNvSpPr txBox="1"/>
            <p:nvPr/>
          </p:nvSpPr>
          <p:spPr>
            <a:xfrm>
              <a:off x="4040827" y="3735067"/>
              <a:ext cx="6703152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2022</a:t>
              </a:r>
              <a:r>
                <a:rPr lang="zh-CN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</a:t>
              </a:r>
              <a:r>
                <a:rPr 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24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日前，在后台进行积分设置。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246290" y="5317089"/>
              <a:ext cx="183600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6" name="左箭头 92"/>
            <p:cNvSpPr/>
            <p:nvPr/>
          </p:nvSpPr>
          <p:spPr>
            <a:xfrm rot="5400000" flipH="1">
              <a:off x="2004945" y="4148525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47" name="文本框 71"/>
            <p:cNvSpPr txBox="1"/>
            <p:nvPr/>
          </p:nvSpPr>
          <p:spPr>
            <a:xfrm>
              <a:off x="1275967" y="5404825"/>
              <a:ext cx="1737528" cy="4492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1600" b="1" dirty="0" smtClean="0">
                  <a:latin typeface="微软雅黑" panose="020B0503020204020204" charset="-122"/>
                  <a:ea typeface="微软雅黑" panose="020B0503020204020204" charset="-122"/>
                </a:rPr>
                <a:t>数据统计</a:t>
              </a:r>
              <a:endParaRPr lang="en-US" altLang="zh-CN" sz="16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961274" y="5249321"/>
              <a:ext cx="6940560" cy="6963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9" name="文本框 73"/>
            <p:cNvSpPr txBox="1"/>
            <p:nvPr/>
          </p:nvSpPr>
          <p:spPr>
            <a:xfrm>
              <a:off x="4064525" y="5396730"/>
              <a:ext cx="6680822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2023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3</a:t>
              </a:r>
              <a:r>
                <a:rPr lang="zh-CN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-1</a:t>
              </a:r>
              <a:r>
                <a:rPr lang="zh-CN" altLang="en-US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1200" dirty="0" smtClean="0">
                  <a:effectLst/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，管理员统计礼品兑换情况，并对礼品进行派发、邮寄；</a:t>
              </a:r>
              <a:endParaRPr lang="en-US" altLang="zh-CN" sz="12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436499" y="3858570"/>
              <a:ext cx="180000" cy="18000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1" name="左箭头 92"/>
            <p:cNvSpPr/>
            <p:nvPr/>
          </p:nvSpPr>
          <p:spPr>
            <a:xfrm rot="5400000" flipH="1">
              <a:off x="2021947" y="5840790"/>
              <a:ext cx="318688" cy="541487"/>
            </a:xfrm>
            <a:prstGeom prst="leftArrow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2" name="文本框 76"/>
            <p:cNvSpPr txBox="1"/>
            <p:nvPr/>
          </p:nvSpPr>
          <p:spPr>
            <a:xfrm>
              <a:off x="4091139" y="6312158"/>
              <a:ext cx="6680822" cy="35937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2023</a:t>
              </a:r>
              <a:r>
                <a:rPr lang="zh-CN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年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1</a:t>
              </a:r>
              <a:r>
                <a:rPr lang="zh-CN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月</a:t>
              </a:r>
              <a:r>
                <a:rPr lang="en-US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5</a:t>
              </a:r>
              <a:r>
                <a:rPr lang="zh-CN" altLang="zh-CN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日</a:t>
              </a:r>
              <a:r>
                <a:rPr lang="zh-CN" altLang="en-US" sz="1200" dirty="0" smtClean="0"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，公布礼品兑换结果。</a:t>
              </a:r>
              <a:endParaRPr lang="en-US" altLang="zh-CN" sz="1200" dirty="0" smtClean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3424480" y="5826354"/>
            <a:ext cx="180004" cy="18447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左箭头 92"/>
          <p:cNvSpPr/>
          <p:nvPr/>
        </p:nvSpPr>
        <p:spPr>
          <a:xfrm rot="5400000" flipH="1">
            <a:off x="1972706" y="4387870"/>
            <a:ext cx="326605" cy="541500"/>
          </a:xfrm>
          <a:prstGeom prst="lef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965200"/>
            <a:ext cx="10579100" cy="281495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：前期准备工作 ——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12.24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活动线上宣传，公布活动流程与规则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确定活动目标、方案 、活动</a:t>
            </a:r>
            <a:r>
              <a:rPr lang="zh-CN" altLang="en-US" sz="1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规则、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活动物资、登录指引，形成通知通过各方渠道触达到员工；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平台功能及相应显示模块（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、登录首页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）设置</a:t>
            </a:r>
            <a:endParaRPr lang="zh-CN" altLang="en-US" sz="1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设置平台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、登录首页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。操作路径：管理后台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编辑门户；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撰写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门户名称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生效范围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全公司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；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移动端导航设置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正常状态与选中状态均可从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中进行图标选取更改；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PC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端自定义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勾选横幅多端同步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开启原图上传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选择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仅图片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展示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点击更改替换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图；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3295" y="3843655"/>
            <a:ext cx="2317750" cy="301434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910080" y="408686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0" name="文本框 9"/>
          <p:cNvSpPr txBox="1"/>
          <p:nvPr/>
        </p:nvSpPr>
        <p:spPr>
          <a:xfrm>
            <a:off x="4163695" y="3949700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910080" y="4408805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2" name="文本框 11"/>
          <p:cNvSpPr txBox="1"/>
          <p:nvPr/>
        </p:nvSpPr>
        <p:spPr>
          <a:xfrm>
            <a:off x="4163695" y="4271645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1910080" y="637032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4" name="文本框 13"/>
          <p:cNvSpPr txBox="1"/>
          <p:nvPr/>
        </p:nvSpPr>
        <p:spPr>
          <a:xfrm>
            <a:off x="4163695" y="6233160"/>
            <a:ext cx="14617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选择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“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仅图片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”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展示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910080" y="6097270"/>
            <a:ext cx="2136775" cy="0"/>
          </a:xfrm>
          <a:prstGeom prst="lin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6" name="文本框 15"/>
          <p:cNvSpPr txBox="1"/>
          <p:nvPr/>
        </p:nvSpPr>
        <p:spPr>
          <a:xfrm>
            <a:off x="4163695" y="5958840"/>
            <a:ext cx="1393825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更改替换</a:t>
            </a:r>
            <a:r>
              <a:rPr kumimoji="0" lang="en-US" altLang="zh-CN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banner</a:t>
            </a:r>
            <a:r>
              <a:rPr kumimoji="0" lang="zh-CN" altLang="en-US" sz="1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图</a:t>
            </a:r>
            <a:endParaRPr kumimoji="0" lang="zh-CN" altLang="en-US" sz="1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7610" y="6423660"/>
            <a:ext cx="320929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可替换</a:t>
            </a:r>
            <a:r>
              <a:rPr kumimoji="0" lang="en-US" altLang="zh-CN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图（其后方案均可使用）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2" name="图片 1" descr="双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0170" y="4271645"/>
            <a:ext cx="5040630" cy="198247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9" name="矩形 8"/>
          <p:cNvSpPr/>
          <p:nvPr/>
        </p:nvSpPr>
        <p:spPr>
          <a:xfrm>
            <a:off x="781685" y="965200"/>
            <a:ext cx="10579100" cy="78359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buNone/>
            </a:pP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：前期准备工作 ——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12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24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宫格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找到能获得积分的项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点击移动箭头，将社区移至前十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，替换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5035" y="2391410"/>
            <a:ext cx="3268980" cy="18440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115820" y="4305300"/>
            <a:ext cx="82232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8680" y="4305300"/>
            <a:ext cx="62357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社区栏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909560" y="3124835"/>
            <a:ext cx="790575" cy="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7" name="文本框 16"/>
          <p:cNvSpPr txBox="1"/>
          <p:nvPr/>
        </p:nvSpPr>
        <p:spPr>
          <a:xfrm>
            <a:off x="8712835" y="2971800"/>
            <a:ext cx="6997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移动箭头</a:t>
            </a:r>
            <a:endParaRPr kumimoji="0" lang="zh-CN" altLang="en-US" sz="1200" i="0" u="none" strike="noStrike" cap="none" spc="0" normalizeH="0" baseline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964555" y="3944620"/>
            <a:ext cx="2735580" cy="0"/>
          </a:xfrm>
          <a:prstGeom prst="line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19" name="文本框 18"/>
          <p:cNvSpPr txBox="1"/>
          <p:nvPr/>
        </p:nvSpPr>
        <p:spPr>
          <a:xfrm>
            <a:off x="8712835" y="3807460"/>
            <a:ext cx="1007745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编辑替换</a:t>
            </a:r>
            <a:r>
              <a:rPr kumimoji="0" lang="en-US" altLang="zh-CN" sz="1200" i="0" u="none" strike="noStrike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endParaRPr kumimoji="0" lang="en-US" altLang="zh-CN" sz="1200" i="0" u="none" strike="noStrike" cap="none" spc="0" normalizeH="0" baseline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36745" y="5972810"/>
            <a:ext cx="331152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可替换</a:t>
            </a:r>
            <a:r>
              <a:rPr kumimoji="0" lang="en-US" altLang="zh-CN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图标（其后方案也可以使用）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2" name="图片 1" descr="APP1"/>
          <p:cNvPicPr>
            <a:picLocks noChangeAspect="1"/>
          </p:cNvPicPr>
          <p:nvPr/>
        </p:nvPicPr>
        <p:blipFill>
          <a:blip r:embed="rId2"/>
          <a:srcRect t="36056" b="38824"/>
          <a:stretch>
            <a:fillRect/>
          </a:stretch>
        </p:blipFill>
        <p:spPr>
          <a:xfrm>
            <a:off x="822325" y="2391410"/>
            <a:ext cx="3527425" cy="1844675"/>
          </a:xfrm>
          <a:prstGeom prst="rect">
            <a:avLst/>
          </a:prstGeom>
        </p:spPr>
      </p:pic>
      <p:pic>
        <p:nvPicPr>
          <p:cNvPr id="12" name="图片 11" descr="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3105" y="4943475"/>
            <a:ext cx="927100" cy="927100"/>
          </a:xfrm>
          <a:prstGeom prst="rect">
            <a:avLst/>
          </a:prstGeom>
        </p:spPr>
      </p:pic>
      <p:pic>
        <p:nvPicPr>
          <p:cNvPr id="13" name="图片 12" descr="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6005" y="4932680"/>
            <a:ext cx="927100" cy="927100"/>
          </a:xfrm>
          <a:prstGeom prst="rect">
            <a:avLst/>
          </a:prstGeom>
        </p:spPr>
      </p:pic>
      <p:pic>
        <p:nvPicPr>
          <p:cNvPr id="14" name="图片 13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84165" y="4943475"/>
            <a:ext cx="927100" cy="927100"/>
          </a:xfrm>
          <a:prstGeom prst="rect">
            <a:avLst/>
          </a:prstGeom>
        </p:spPr>
      </p:pic>
      <p:pic>
        <p:nvPicPr>
          <p:cNvPr id="15" name="图片 14" descr="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1265" y="4943475"/>
            <a:ext cx="927100" cy="927100"/>
          </a:xfrm>
          <a:prstGeom prst="rect">
            <a:avLst/>
          </a:prstGeom>
        </p:spPr>
      </p:pic>
      <p:pic>
        <p:nvPicPr>
          <p:cNvPr id="16" name="图片 15" descr="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48525" y="4943475"/>
            <a:ext cx="927100" cy="927100"/>
          </a:xfrm>
          <a:prstGeom prst="rect">
            <a:avLst/>
          </a:prstGeom>
        </p:spPr>
      </p:pic>
      <p:pic>
        <p:nvPicPr>
          <p:cNvPr id="20" name="图片 19" descr="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12760" y="4943475"/>
            <a:ext cx="927100" cy="927100"/>
          </a:xfrm>
          <a:prstGeom prst="rect">
            <a:avLst/>
          </a:prstGeom>
        </p:spPr>
      </p:pic>
      <p:pic>
        <p:nvPicPr>
          <p:cNvPr id="21" name="图片 20" descr="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18905" y="4940935"/>
            <a:ext cx="927100" cy="927100"/>
          </a:xfrm>
          <a:prstGeom prst="rect">
            <a:avLst/>
          </a:prstGeom>
        </p:spPr>
      </p:pic>
      <p:pic>
        <p:nvPicPr>
          <p:cNvPr id="22" name="图片 21" descr="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88815" y="4932680"/>
            <a:ext cx="927100" cy="927100"/>
          </a:xfrm>
          <a:prstGeom prst="rect">
            <a:avLst/>
          </a:prstGeom>
        </p:spPr>
      </p:pic>
      <p:pic>
        <p:nvPicPr>
          <p:cNvPr id="34" name="图片 33" descr="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66795" y="4940935"/>
            <a:ext cx="927100" cy="927100"/>
          </a:xfrm>
          <a:prstGeom prst="rect">
            <a:avLst/>
          </a:prstGeom>
        </p:spPr>
      </p:pic>
      <p:pic>
        <p:nvPicPr>
          <p:cNvPr id="35" name="图片 34" descr="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39695" y="4940935"/>
            <a:ext cx="927100" cy="927100"/>
          </a:xfrm>
          <a:prstGeom prst="rect">
            <a:avLst/>
          </a:prstGeom>
        </p:spPr>
      </p:pic>
      <p:pic>
        <p:nvPicPr>
          <p:cNvPr id="36" name="图片 35" descr="9 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49425" y="4940935"/>
            <a:ext cx="927100" cy="927100"/>
          </a:xfrm>
          <a:prstGeom prst="rect">
            <a:avLst/>
          </a:prstGeom>
        </p:spPr>
      </p:pic>
      <p:pic>
        <p:nvPicPr>
          <p:cNvPr id="37" name="图片 36" descr="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22325" y="4940935"/>
            <a:ext cx="927100" cy="9271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915035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：积分设置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12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24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设置积分项及分值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积分设置路径：管理后台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设置</a:t>
            </a:r>
            <a:r>
              <a:rPr lang="en-US" altLang="zh-CN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—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积分设置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17245" y="2420620"/>
            <a:ext cx="9078595" cy="417576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矩形 16"/>
          <p:cNvSpPr txBox="1"/>
          <p:nvPr/>
        </p:nvSpPr>
        <p:spPr>
          <a:xfrm>
            <a:off x="756873" y="306494"/>
            <a:ext cx="5829417" cy="506730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>
              <a:spcBef>
                <a:spcPts val="1000"/>
              </a:spcBef>
              <a:defRPr sz="2700" b="1" spc="189">
                <a:solidFill>
                  <a:srgbClr val="4F267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r>
              <a:rPr lang="zh-CN"/>
              <a:t>活动实施说明</a:t>
            </a:r>
            <a:endParaRPr lang="zh-CN"/>
          </a:p>
        </p:txBody>
      </p:sp>
      <p:sp>
        <p:nvSpPr>
          <p:cNvPr id="2" name="矩形 1"/>
          <p:cNvSpPr/>
          <p:nvPr/>
        </p:nvSpPr>
        <p:spPr>
          <a:xfrm>
            <a:off x="781685" y="1036955"/>
            <a:ext cx="11515090" cy="2183765"/>
          </a:xfrm>
          <a:prstGeom prst="rect">
            <a:avLst/>
          </a:prstGeom>
        </p:spPr>
        <p:txBody>
          <a:bodyPr wrap="square">
            <a:spAutoFit/>
          </a:bodyPr>
          <a:p>
            <a:pPr algn="l"/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Step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3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：积分内容创建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 —</a:t>
            </a:r>
            <a:r>
              <a:rPr 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— 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12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月</a:t>
            </a:r>
            <a:r>
              <a:rPr lang="en-US" altLang="zh-CN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24</a:t>
            </a:r>
            <a:r>
              <a:rPr lang="zh-CN" altLang="en-US" sz="1600" b="1" dirty="0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思源黑体 CN" panose="020B0300000000000000" charset="-122"/>
                <a:sym typeface="+mn-ea"/>
              </a:rPr>
              <a:t>日前</a:t>
            </a:r>
            <a:endParaRPr lang="en-US" altLang="zh-CN" sz="1600" dirty="0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活动积分的内容可以有很多，包括：社区、学习任务、学习项目、课程上传等，各企业可根据需求创建，具体操作如下：</a:t>
            </a:r>
            <a:endParaRPr lang="en-US" altLang="zh-CN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</a:t>
            </a:r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社区内圈子创建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圈子创建路径：管理后台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人才发展</a:t>
            </a: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→圈子管理→新建圈子（双旦快乐）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 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话题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创建路径：</a:t>
            </a:r>
            <a:endParaRPr lang="zh-CN" altLang="en-US" sz="16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None/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用手机打开酷学院移动端→社区→发布→发表文章→撰写示例（可撰写活动规则）</a:t>
            </a:r>
            <a:endParaRPr lang="zh-CN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665" y="3375025"/>
            <a:ext cx="3651885" cy="321246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pSp>
        <p:nvGrpSpPr>
          <p:cNvPr id="3" name="组合 2"/>
          <p:cNvGrpSpPr/>
          <p:nvPr/>
        </p:nvGrpSpPr>
        <p:grpSpPr>
          <a:xfrm>
            <a:off x="5810250" y="3309620"/>
            <a:ext cx="2954484" cy="3367218"/>
            <a:chOff x="9489" y="4877"/>
            <a:chExt cx="5049" cy="5754"/>
          </a:xfrm>
        </p:grpSpPr>
        <p:pic>
          <p:nvPicPr>
            <p:cNvPr id="4" name="图片 3" descr="02a5411025bad99c5280710aae87dc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89" y="4877"/>
              <a:ext cx="2549" cy="5670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cxnSp>
          <p:nvCxnSpPr>
            <p:cNvPr id="5" name="直接连接符 4"/>
            <p:cNvCxnSpPr/>
            <p:nvPr/>
          </p:nvCxnSpPr>
          <p:spPr>
            <a:xfrm>
              <a:off x="11913" y="6242"/>
              <a:ext cx="63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2545" y="6226"/>
              <a:ext cx="454" cy="989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sp>
          <p:nvSpPr>
            <p:cNvPr id="18" name="文本框 17"/>
            <p:cNvSpPr txBox="1"/>
            <p:nvPr/>
          </p:nvSpPr>
          <p:spPr>
            <a:xfrm>
              <a:off x="13000" y="7215"/>
              <a:ext cx="1380" cy="522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创建话题</a:t>
              </a:r>
              <a:endPara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1907" y="9375"/>
              <a:ext cx="638" cy="0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2551" y="9375"/>
              <a:ext cx="454" cy="989"/>
            </a:xfrm>
            <a:prstGeom prst="line">
              <a:avLst/>
            </a:prstGeom>
            <a:noFill/>
            <a:ln w="12700" cap="flat">
              <a:solidFill>
                <a:schemeClr val="accent1"/>
              </a:solidFill>
              <a:prstDash val="solid"/>
              <a:miter lim="8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</p:cxnSp>
        <p:sp>
          <p:nvSpPr>
            <p:cNvPr id="22" name="文本框 21"/>
            <p:cNvSpPr txBox="1"/>
            <p:nvPr/>
          </p:nvSpPr>
          <p:spPr>
            <a:xfrm>
              <a:off x="13005" y="10109"/>
              <a:ext cx="1533" cy="522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rgbClr val="FFFFFF"/>
            </a:lnRef>
            <a:fillRef idx="0">
              <a:srgbClr val="FFFFFF"/>
            </a:fillRef>
            <a:effectRef idx="0">
              <a:srgbClr val="FFFFFF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 upright="0">
              <a:spAutoFit/>
            </a:bodyPr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4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anose="020B0503020204020204" charset="-122"/>
                  <a:ea typeface="微软雅黑" panose="020B0503020204020204" charset="-122"/>
                  <a:cs typeface="Arial" panose="020B0604020202020204"/>
                  <a:sym typeface="Arial" panose="020B0604020202020204"/>
                </a:rPr>
                <a:t>选择圈子</a:t>
              </a:r>
              <a:endPara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23" name="图片 22" descr="678daca293d8b3fc826818d0908f0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5075" y="3275965"/>
            <a:ext cx="1530350" cy="34010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24" name="文本框 23"/>
          <p:cNvSpPr txBox="1"/>
          <p:nvPr/>
        </p:nvSpPr>
        <p:spPr>
          <a:xfrm>
            <a:off x="10696575" y="4581525"/>
            <a:ext cx="801370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效果展示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86480" y="5979795"/>
            <a:ext cx="911225" cy="30543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新建圈子</a:t>
            </a:r>
            <a:endParaRPr kumimoji="0" lang="zh-CN" altLang="en-US" sz="14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8790,&quot;width&quot;:19110}"/>
</p:tagLst>
</file>

<file path=ppt/tags/tag2.xml><?xml version="1.0" encoding="utf-8"?>
<p:tagLst xmlns:p="http://schemas.openxmlformats.org/presentationml/2006/main">
  <p:tag name="KSO_WM_UNIT_PLACING_PICTURE_USER_VIEWPORT" val="{&quot;height&quot;:2676,&quot;width&quot;:10224}"/>
</p:tagLst>
</file>

<file path=ppt/tags/tag3.xml><?xml version="1.0" encoding="utf-8"?>
<p:tagLst xmlns:p="http://schemas.openxmlformats.org/presentationml/2006/main">
  <p:tag name="KSO_WM_UNIT_PLACING_PICTURE_USER_VIEWPORT" val="{&quot;height&quot;:4194,&quot;width&quot;:4699}"/>
</p:tagLst>
</file>

<file path=ppt/tags/tag4.xml><?xml version="1.0" encoding="utf-8"?>
<p:tagLst xmlns:p="http://schemas.openxmlformats.org/presentationml/2006/main">
  <p:tag name="KSO_WM_UNIT_PLACING_PICTURE_USER_VIEWPORT" val="{&quot;height&quot;:9324,&quot;width&quot;:23040}"/>
</p:tagLst>
</file>

<file path=ppt/tags/tag5.xml><?xml version="1.0" encoding="utf-8"?>
<p:tagLst xmlns:p="http://schemas.openxmlformats.org/presentationml/2006/main">
  <p:tag name="KSO_WPP_MARK_KEY" val="cbc0e4c4-275d-48ad-99a9-95a0db406387"/>
  <p:tag name="COMMONDATA" val="eyJoZGlkIjoiZTQxNTAzZmM3ZDdhNjYwOTdmMDI2NzdkMmU4NTQ2NWQifQ==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主题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A7A7A7"/>
    </a:dk2>
    <a:lt2>
      <a:srgbClr val="535353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2818</Words>
  <Application>WPS 演示</Application>
  <PresentationFormat/>
  <Paragraphs>226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Arial</vt:lpstr>
      <vt:lpstr>微软雅黑</vt:lpstr>
      <vt:lpstr>Arial Black</vt:lpstr>
      <vt:lpstr>Calibri</vt:lpstr>
      <vt:lpstr>Wingdings</vt:lpstr>
      <vt:lpstr>Times New Roman</vt:lpstr>
      <vt:lpstr>思源黑体 CN</vt:lpstr>
      <vt:lpstr>黑体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词不达噫</cp:lastModifiedBy>
  <cp:revision>66</cp:revision>
  <dcterms:created xsi:type="dcterms:W3CDTF">2021-08-17T10:35:00Z</dcterms:created>
  <dcterms:modified xsi:type="dcterms:W3CDTF">2022-12-22T03:14:55Z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79DB4867710B4576A30AA19AA300C5E1</vt:lpwstr>
  </property>
</Properties>
</file>