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1" r:id="rId6"/>
    <p:sldId id="276" r:id="rId7"/>
    <p:sldId id="277" r:id="rId8"/>
    <p:sldId id="278" r:id="rId9"/>
    <p:sldId id="279" r:id="rId10"/>
    <p:sldId id="275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74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789" autoAdjust="0"/>
    <p:restoredTop sz="94660"/>
  </p:normalViewPr>
  <p:slideViewPr>
    <p:cSldViewPr snapToGrid="0">
      <p:cViewPr>
        <p:scale>
          <a:sx n="66" d="100"/>
          <a:sy n="66" d="100"/>
        </p:scale>
        <p:origin x="1068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3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 advClick="0" advTm="3000">
    <p:push dir="u"/>
  </p:transition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23.png"/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24.png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6.png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26.png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26.png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26.png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26.png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26.png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9.png"/><Relationship Id="rId7" Type="http://schemas.microsoft.com/office/2007/relationships/hdphoto" Target="../media/image44.wdp"/><Relationship Id="rId6" Type="http://schemas.openxmlformats.org/officeDocument/2006/relationships/image" Target="../media/image43.png"/><Relationship Id="rId5" Type="http://schemas.microsoft.com/office/2007/relationships/hdphoto" Target="../media/image42.wdp"/><Relationship Id="rId4" Type="http://schemas.openxmlformats.org/officeDocument/2006/relationships/image" Target="../media/image41.png"/><Relationship Id="rId3" Type="http://schemas.openxmlformats.org/officeDocument/2006/relationships/image" Target="../media/image26.png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47.png"/><Relationship Id="rId5" Type="http://schemas.microsoft.com/office/2007/relationships/hdphoto" Target="../media/image46.wdp"/><Relationship Id="rId4" Type="http://schemas.openxmlformats.org/officeDocument/2006/relationships/image" Target="../media/image45.png"/><Relationship Id="rId3" Type="http://schemas.openxmlformats.org/officeDocument/2006/relationships/image" Target="../media/image26.png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12.tiff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microsoft.com/office/2007/relationships/hdphoto" Target="../media/image19.wdp"/><Relationship Id="rId8" Type="http://schemas.openxmlformats.org/officeDocument/2006/relationships/image" Target="../media/image18.png"/><Relationship Id="rId7" Type="http://schemas.openxmlformats.org/officeDocument/2006/relationships/image" Target="../media/image9.png"/><Relationship Id="rId6" Type="http://schemas.microsoft.com/office/2007/relationships/hdphoto" Target="../media/image17.wdp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0.png"/><Relationship Id="rId10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12.tiff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15.png"/><Relationship Id="rId2" Type="http://schemas.openxmlformats.org/officeDocument/2006/relationships/image" Target="../media/image21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12.tiff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22.png"/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32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55" r="5769"/>
          <a:stretch>
            <a:fillRect/>
          </a:stretch>
        </p:blipFill>
        <p:spPr bwMode="auto">
          <a:xfrm>
            <a:off x="7133499" y="3127369"/>
            <a:ext cx="4978400" cy="3589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841" t="57867" r="65397" b="29646"/>
          <a:stretch>
            <a:fillRect/>
          </a:stretch>
        </p:blipFill>
        <p:spPr>
          <a:xfrm>
            <a:off x="10837669" y="2885836"/>
            <a:ext cx="957943" cy="4830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841" t="57867" r="65397" b="29646"/>
          <a:stretch>
            <a:fillRect/>
          </a:stretch>
        </p:blipFill>
        <p:spPr>
          <a:xfrm flipH="1">
            <a:off x="5892800" y="6233965"/>
            <a:ext cx="957943" cy="4830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30140" y="-274000"/>
            <a:ext cx="12252280" cy="9876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9"/>
          <a:stretch>
            <a:fillRect/>
          </a:stretch>
        </p:blipFill>
        <p:spPr>
          <a:xfrm>
            <a:off x="19016" y="0"/>
            <a:ext cx="3776742" cy="34675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83" r="25010" b="2884"/>
          <a:stretch>
            <a:fillRect/>
          </a:stretch>
        </p:blipFill>
        <p:spPr>
          <a:xfrm>
            <a:off x="3686628" y="1446950"/>
            <a:ext cx="3679592" cy="38439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82" r="53216" b="13656"/>
          <a:stretch>
            <a:fillRect/>
          </a:stretch>
        </p:blipFill>
        <p:spPr>
          <a:xfrm>
            <a:off x="1027159" y="4822667"/>
            <a:ext cx="1651325" cy="14112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82" r="53216" b="13656"/>
          <a:stretch>
            <a:fillRect/>
          </a:stretch>
        </p:blipFill>
        <p:spPr>
          <a:xfrm>
            <a:off x="7450619" y="1021860"/>
            <a:ext cx="1651325" cy="141129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44" t="69159" r="53216" b="15581"/>
          <a:stretch>
            <a:fillRect/>
          </a:stretch>
        </p:blipFill>
        <p:spPr>
          <a:xfrm>
            <a:off x="9683784" y="1732607"/>
            <a:ext cx="1059542" cy="60122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44" t="69159" r="53216" b="15581"/>
          <a:stretch>
            <a:fillRect/>
          </a:stretch>
        </p:blipFill>
        <p:spPr>
          <a:xfrm>
            <a:off x="10743326" y="777155"/>
            <a:ext cx="1059542" cy="60122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44" t="69159" r="53216" b="15581"/>
          <a:stretch>
            <a:fillRect/>
          </a:stretch>
        </p:blipFill>
        <p:spPr>
          <a:xfrm>
            <a:off x="3795757" y="5227704"/>
            <a:ext cx="1059542" cy="60122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841" t="57867" r="65397" b="29646"/>
          <a:stretch>
            <a:fillRect/>
          </a:stretch>
        </p:blipFill>
        <p:spPr>
          <a:xfrm flipH="1">
            <a:off x="2199512" y="3324080"/>
            <a:ext cx="957943" cy="4830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16" y="4227986"/>
            <a:ext cx="2724266" cy="2685106"/>
          </a:xfrm>
          <a:prstGeom prst="rect">
            <a:avLst/>
          </a:prstGeom>
        </p:spPr>
      </p:pic>
      <p:pic>
        <p:nvPicPr>
          <p:cNvPr id="7" name="图片 6" descr="酷渲--logo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26830" y="624840"/>
            <a:ext cx="3185160" cy="314325"/>
          </a:xfrm>
          <a:prstGeom prst="rect">
            <a:avLst/>
          </a:prstGeom>
        </p:spPr>
      </p:pic>
      <p:sp>
        <p:nvSpPr>
          <p:cNvPr id="9" name="TextBox 127"/>
          <p:cNvSpPr txBox="1"/>
          <p:nvPr/>
        </p:nvSpPr>
        <p:spPr>
          <a:xfrm>
            <a:off x="322580" y="6192520"/>
            <a:ext cx="4091940" cy="625475"/>
          </a:xfrm>
          <a:prstGeom prst="rect">
            <a:avLst/>
          </a:prstGeom>
          <a:noFill/>
        </p:spPr>
        <p:txBody>
          <a:bodyPr wrap="square" lIns="68575" tIns="0" rIns="68575" bIns="0" rtlCol="0" anchor="t">
            <a:noAutofit/>
          </a:bodyPr>
          <a:p>
            <a:pPr algn="dist">
              <a:lnSpc>
                <a:spcPct val="250000"/>
              </a:lnSpc>
              <a:buFontTx/>
              <a:buNone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Source Han Sans K Medium" panose="020B0600000000000000" pitchFamily="34" charset="-128"/>
              </a:rPr>
              <a:t>酷渲（北京）科技有限公司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Source Han Sans K Medium" panose="020B0600000000000000" pitchFamily="34" charset="-128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222140" cy="1171978"/>
          </a:xfrm>
          <a:prstGeom prst="rect">
            <a:avLst/>
          </a:prstGeom>
          <a:solidFill>
            <a:srgbClr val="C23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84303"/>
            <a:ext cx="12252280" cy="9876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9"/>
          <a:stretch>
            <a:fillRect/>
          </a:stretch>
        </p:blipFill>
        <p:spPr>
          <a:xfrm flipH="1">
            <a:off x="9401577" y="-8881"/>
            <a:ext cx="2790423" cy="256200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1905"/>
            <a:ext cx="5064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03 </a:t>
            </a:r>
            <a:r>
              <a:rPr lang="zh-CN" altLang="en-US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平台常规操作说明</a:t>
            </a:r>
            <a:endParaRPr lang="zh-CN" altLang="en-US" sz="3200" dirty="0">
              <a:solidFill>
                <a:prstClr val="black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01577" y="4187748"/>
            <a:ext cx="2724266" cy="268510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52420" y="2127885"/>
            <a:ext cx="6900545" cy="3740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平台功能及相应展示模块（banner、启动页、icon）设置</a:t>
            </a:r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中宋简" panose="02010609000101010101" charset="-122"/>
              <a:ea typeface="汉仪中宋简" panose="0201060900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8415" y="2773680"/>
            <a:ext cx="348869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71450" lvl="0" indent="-171450" algn="l" fontAlgn="auto">
              <a:lnSpc>
                <a:spcPct val="26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启动页设置：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管理后台-管理-门户设置-启动页配置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6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启动页开关：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启用状态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6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端口选择：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小程序/其他端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lvl="0" indent="0" algn="l" fontAlgn="auto">
              <a:lnSpc>
                <a:spcPct val="26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    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目前小程序支持自定义启动页停留时长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lvl="0" indent="0" algn="l" fontAlgn="auto">
              <a:lnSpc>
                <a:spcPct val="26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 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   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启动页配置-点击“更改”选择对应在启动页，上传完成后点击保存。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0495" y="2773680"/>
            <a:ext cx="4340225" cy="367919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图片 9" descr="酷渲--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9040" y="173355"/>
            <a:ext cx="3185160" cy="3143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222140" cy="1171978"/>
          </a:xfrm>
          <a:prstGeom prst="rect">
            <a:avLst/>
          </a:prstGeom>
          <a:solidFill>
            <a:srgbClr val="C23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84303"/>
            <a:ext cx="12252280" cy="9876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9"/>
          <a:stretch>
            <a:fillRect/>
          </a:stretch>
        </p:blipFill>
        <p:spPr>
          <a:xfrm flipH="1">
            <a:off x="9401577" y="-8881"/>
            <a:ext cx="2790423" cy="256200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1905"/>
            <a:ext cx="5064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03 </a:t>
            </a:r>
            <a:r>
              <a:rPr lang="zh-CN" altLang="en-US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平台常规操作说明</a:t>
            </a:r>
            <a:endParaRPr lang="zh-CN" altLang="en-US" sz="3200" dirty="0">
              <a:solidFill>
                <a:prstClr val="black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01577" y="4187748"/>
            <a:ext cx="2724266" cy="268510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58795" y="2025015"/>
            <a:ext cx="6726555" cy="3740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平台功能及相应展示模块（banner、启动页、icon）设置</a:t>
            </a:r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中宋简" panose="02010609000101010101" charset="-122"/>
              <a:ea typeface="汉仪中宋简" panose="0201060900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31340" y="2792730"/>
            <a:ext cx="919289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icon</a:t>
            </a:r>
            <a:r>
              <a:rPr lang="zh-CN" alt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宫格：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移动端自定义-点击icon宫格-找到社区-点击移动箭头，将社区移至前十-点击“编辑”，替换icon。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983740" y="3739515"/>
            <a:ext cx="7801610" cy="24815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图片 4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06840" y="184150"/>
            <a:ext cx="3185160" cy="3143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222140" cy="1171978"/>
          </a:xfrm>
          <a:prstGeom prst="rect">
            <a:avLst/>
          </a:prstGeom>
          <a:solidFill>
            <a:srgbClr val="C23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84303"/>
            <a:ext cx="12252280" cy="9876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9"/>
          <a:stretch>
            <a:fillRect/>
          </a:stretch>
        </p:blipFill>
        <p:spPr>
          <a:xfrm flipH="1">
            <a:off x="9401577" y="-8881"/>
            <a:ext cx="2790423" cy="256200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1905"/>
            <a:ext cx="5064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03 </a:t>
            </a:r>
            <a:r>
              <a:rPr lang="zh-CN" altLang="en-US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平台常规操作说明</a:t>
            </a:r>
            <a:endParaRPr lang="zh-CN" altLang="en-US" sz="3200" dirty="0">
              <a:solidFill>
                <a:prstClr val="black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60240" y="1737360"/>
            <a:ext cx="3977005" cy="3740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活动</a:t>
            </a:r>
            <a:r>
              <a:rPr kumimoji="1" lang="en-US" altLang="zh-CN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1</a:t>
            </a:r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：舌尖上的年味</a:t>
            </a:r>
            <a:endParaRPr kumimoji="1" lang="zh-CN" altLang="en-US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7505" y="2898775"/>
            <a:ext cx="6662420" cy="1303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4"/>
          <a:stretch>
            <a:fillRect/>
          </a:stretch>
        </p:blipFill>
        <p:spPr>
          <a:xfrm>
            <a:off x="8982710" y="4547235"/>
            <a:ext cx="3269615" cy="23107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675755" y="255333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管理端编辑页面展示</a:t>
            </a:r>
            <a:endParaRPr lang="zh-CN" altLang="en-US" b="1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87120" y="3356610"/>
            <a:ext cx="2773045" cy="1019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1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、新建圈子：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管理后台-运营-社区管理-圈子设置-新建（圈子名称、封面、圈子介绍）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汉仪中宋简" panose="02010609000101010101" charset="-122"/>
              <a:ea typeface="汉仪中宋简" panose="02010609000101010101" charset="-122"/>
              <a:cs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1390" y="3884295"/>
            <a:ext cx="4318635" cy="2580640"/>
          </a:xfrm>
          <a:prstGeom prst="rect">
            <a:avLst/>
          </a:prstGeom>
        </p:spPr>
      </p:pic>
      <p:pic>
        <p:nvPicPr>
          <p:cNvPr id="11" name="图片 10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2045" y="75565"/>
            <a:ext cx="3185160" cy="3143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222140" cy="1171978"/>
          </a:xfrm>
          <a:prstGeom prst="rect">
            <a:avLst/>
          </a:prstGeom>
          <a:solidFill>
            <a:srgbClr val="C23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84303"/>
            <a:ext cx="12252280" cy="9876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9"/>
          <a:stretch>
            <a:fillRect/>
          </a:stretch>
        </p:blipFill>
        <p:spPr>
          <a:xfrm flipH="1">
            <a:off x="9401577" y="-8881"/>
            <a:ext cx="2790423" cy="256200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1905"/>
            <a:ext cx="5064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03 </a:t>
            </a:r>
            <a:r>
              <a:rPr lang="zh-CN" altLang="en-US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平台常规操作说明</a:t>
            </a:r>
            <a:endParaRPr lang="zh-CN" altLang="en-US" sz="3200" dirty="0">
              <a:solidFill>
                <a:prstClr val="black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60240" y="1737360"/>
            <a:ext cx="3977005" cy="3740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活动</a:t>
            </a:r>
            <a:r>
              <a:rPr kumimoji="1" lang="en-US" altLang="zh-CN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1</a:t>
            </a:r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：舌尖上的年味</a:t>
            </a:r>
            <a:endParaRPr kumimoji="1" lang="zh-CN" altLang="en-US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4"/>
          <a:stretch>
            <a:fillRect/>
          </a:stretch>
        </p:blipFill>
        <p:spPr>
          <a:xfrm>
            <a:off x="8982710" y="4547235"/>
            <a:ext cx="3269615" cy="23107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501255" y="229425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学员端编辑页面展示</a:t>
            </a:r>
            <a:endParaRPr lang="zh-CN" altLang="en-US" b="1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7785" y="2999740"/>
            <a:ext cx="2773045" cy="1019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2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、学员参与活动</a:t>
            </a: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--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发文章：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学员端-社区-文章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汉仪中宋简" panose="02010609000101010101" charset="-122"/>
              <a:ea typeface="汉仪中宋简" panose="02010609000101010101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5725" y="2639060"/>
            <a:ext cx="4710430" cy="13804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7280" y="3538855"/>
            <a:ext cx="2964815" cy="24155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4505" y="3251200"/>
            <a:ext cx="1689100" cy="348742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4" name="图片 13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29040" y="184150"/>
            <a:ext cx="3185160" cy="3143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222140" cy="1171978"/>
          </a:xfrm>
          <a:prstGeom prst="rect">
            <a:avLst/>
          </a:prstGeom>
          <a:solidFill>
            <a:srgbClr val="C23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84303"/>
            <a:ext cx="12252280" cy="9876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9"/>
          <a:stretch>
            <a:fillRect/>
          </a:stretch>
        </p:blipFill>
        <p:spPr>
          <a:xfrm flipH="1">
            <a:off x="9401577" y="-8881"/>
            <a:ext cx="2790423" cy="256200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1905"/>
            <a:ext cx="5064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03 </a:t>
            </a:r>
            <a:r>
              <a:rPr lang="zh-CN" altLang="en-US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平台常规操作说明</a:t>
            </a:r>
            <a:endParaRPr lang="zh-CN" altLang="en-US" sz="3200" dirty="0">
              <a:solidFill>
                <a:prstClr val="black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60240" y="1737360"/>
            <a:ext cx="3977005" cy="3740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活动</a:t>
            </a:r>
            <a:r>
              <a:rPr kumimoji="1" lang="en-US" altLang="zh-CN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1</a:t>
            </a:r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：舌尖上的年味</a:t>
            </a:r>
            <a:endParaRPr kumimoji="1" lang="zh-CN" altLang="en-US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4"/>
          <a:stretch>
            <a:fillRect/>
          </a:stretch>
        </p:blipFill>
        <p:spPr>
          <a:xfrm>
            <a:off x="8982710" y="4547235"/>
            <a:ext cx="3269615" cy="23107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85800" y="3449320"/>
            <a:ext cx="2773045" cy="1019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3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、学员参与活动</a:t>
            </a: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--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点赞：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学员端-社区-文章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点赞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汉仪中宋简" panose="02010609000101010101" charset="-122"/>
              <a:ea typeface="汉仪中宋简" panose="02010609000101010101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67245" y="222186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学员端编辑页面展示</a:t>
            </a:r>
            <a:endParaRPr lang="zh-CN" altLang="en-US" b="1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4120" y="2676525"/>
            <a:ext cx="5003165" cy="23348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5210" y="3286125"/>
            <a:ext cx="1694180" cy="3408680"/>
          </a:xfrm>
          <a:prstGeom prst="rect">
            <a:avLst/>
          </a:prstGeom>
        </p:spPr>
      </p:pic>
      <p:pic>
        <p:nvPicPr>
          <p:cNvPr id="15" name="图片 14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57285" y="108585"/>
            <a:ext cx="3185160" cy="3143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222140" cy="1171978"/>
          </a:xfrm>
          <a:prstGeom prst="rect">
            <a:avLst/>
          </a:prstGeom>
          <a:solidFill>
            <a:srgbClr val="C23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84303"/>
            <a:ext cx="12252280" cy="9876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9"/>
          <a:stretch>
            <a:fillRect/>
          </a:stretch>
        </p:blipFill>
        <p:spPr>
          <a:xfrm flipH="1">
            <a:off x="9401577" y="-8881"/>
            <a:ext cx="2790423" cy="256200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1905"/>
            <a:ext cx="5064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03 </a:t>
            </a:r>
            <a:r>
              <a:rPr lang="zh-CN" altLang="en-US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平台常规操作说明</a:t>
            </a:r>
            <a:endParaRPr lang="zh-CN" altLang="en-US" sz="3200" dirty="0">
              <a:solidFill>
                <a:prstClr val="black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60240" y="1737360"/>
            <a:ext cx="3977005" cy="3740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活动</a:t>
            </a:r>
            <a:r>
              <a:rPr kumimoji="1" lang="en-US" altLang="zh-CN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1</a:t>
            </a:r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：舌尖上的年味</a:t>
            </a:r>
            <a:endParaRPr kumimoji="1" lang="zh-CN" altLang="en-US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4"/>
          <a:stretch>
            <a:fillRect/>
          </a:stretch>
        </p:blipFill>
        <p:spPr>
          <a:xfrm>
            <a:off x="8982710" y="4547235"/>
            <a:ext cx="3269615" cy="23107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0005" y="3382645"/>
            <a:ext cx="2773045" cy="1019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4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、统计数据：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管理后台-运营-社区管理-文章管理-查看-统计数据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汉仪中宋简" panose="02010609000101010101" charset="-122"/>
              <a:ea typeface="汉仪中宋简" panose="02010609000101010101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03465" y="221678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管理端编辑页面展示</a:t>
            </a:r>
            <a:endParaRPr lang="zh-CN" altLang="en-US" b="1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4725" y="2667635"/>
            <a:ext cx="5954395" cy="20993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3050" y="4653280"/>
            <a:ext cx="5090795" cy="1852930"/>
          </a:xfrm>
          <a:prstGeom prst="rect">
            <a:avLst/>
          </a:prstGeom>
        </p:spPr>
      </p:pic>
      <p:pic>
        <p:nvPicPr>
          <p:cNvPr id="13" name="图片 12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07450" y="119380"/>
            <a:ext cx="3185160" cy="3143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222140" cy="1171978"/>
          </a:xfrm>
          <a:prstGeom prst="rect">
            <a:avLst/>
          </a:prstGeom>
          <a:solidFill>
            <a:srgbClr val="C23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84303"/>
            <a:ext cx="12252280" cy="9876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9"/>
          <a:stretch>
            <a:fillRect/>
          </a:stretch>
        </p:blipFill>
        <p:spPr>
          <a:xfrm flipH="1">
            <a:off x="9401577" y="-8881"/>
            <a:ext cx="2790423" cy="256200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1905"/>
            <a:ext cx="5064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03 </a:t>
            </a:r>
            <a:r>
              <a:rPr lang="zh-CN" altLang="en-US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平台常规操作说明</a:t>
            </a:r>
            <a:endParaRPr lang="zh-CN" altLang="en-US" sz="3200" dirty="0">
              <a:solidFill>
                <a:prstClr val="black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60240" y="1737360"/>
            <a:ext cx="3977005" cy="3740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活动</a:t>
            </a:r>
            <a:r>
              <a:rPr kumimoji="1" lang="en-US" altLang="zh-CN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1</a:t>
            </a:r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：舌尖上的年味</a:t>
            </a:r>
            <a:endParaRPr kumimoji="1" lang="zh-CN" altLang="en-US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4"/>
          <a:stretch>
            <a:fillRect/>
          </a:stretch>
        </p:blipFill>
        <p:spPr>
          <a:xfrm>
            <a:off x="8982710" y="4547235"/>
            <a:ext cx="3269615" cy="231076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380490" y="2768600"/>
            <a:ext cx="2773045" cy="25190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5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、公布结果</a:t>
            </a: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&amp;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颁发奖品：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endParaRPr lang="en-US" altLang="zh-CN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创建公告：管理端-运营-业务运营工具-公告通知-新建－完善公告内容</a:t>
            </a:r>
            <a:endParaRPr lang="en-US" altLang="zh-CN" sz="1200" i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颁奖：根据前期设置的奖励制度，对相关人员进行颁奖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汉仪中宋简" panose="02010609000101010101" charset="-122"/>
              <a:ea typeface="汉仪中宋简" panose="02010609000101010101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42480" y="235775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管理端编辑页面展示</a:t>
            </a:r>
            <a:endParaRPr lang="zh-CN" altLang="en-US" b="1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9465" y="2774950"/>
            <a:ext cx="5894705" cy="178244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7785" y="3714115"/>
            <a:ext cx="2775585" cy="3048635"/>
          </a:xfrm>
          <a:prstGeom prst="rect">
            <a:avLst/>
          </a:prstGeom>
        </p:spPr>
      </p:pic>
      <p:pic>
        <p:nvPicPr>
          <p:cNvPr id="21" name="图片 20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2045" y="119380"/>
            <a:ext cx="3185160" cy="3143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222140" cy="1171978"/>
          </a:xfrm>
          <a:prstGeom prst="rect">
            <a:avLst/>
          </a:prstGeom>
          <a:solidFill>
            <a:srgbClr val="C23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84303"/>
            <a:ext cx="12252280" cy="9876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9"/>
          <a:stretch>
            <a:fillRect/>
          </a:stretch>
        </p:blipFill>
        <p:spPr>
          <a:xfrm flipH="1">
            <a:off x="9401577" y="-8881"/>
            <a:ext cx="2790423" cy="256200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1905"/>
            <a:ext cx="5064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03 </a:t>
            </a:r>
            <a:r>
              <a:rPr lang="zh-CN" altLang="en-US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平台常规操作说明</a:t>
            </a:r>
            <a:endParaRPr lang="zh-CN" altLang="en-US" sz="3200" dirty="0">
              <a:solidFill>
                <a:prstClr val="black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60240" y="1737360"/>
            <a:ext cx="3977005" cy="3740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活动</a:t>
            </a:r>
            <a:r>
              <a:rPr kumimoji="1" lang="en-US" altLang="zh-CN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2</a:t>
            </a:r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：新年刮刮乐</a:t>
            </a:r>
            <a:endParaRPr kumimoji="1" lang="zh-CN" altLang="en-US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4"/>
          <a:stretch>
            <a:fillRect/>
          </a:stretch>
        </p:blipFill>
        <p:spPr>
          <a:xfrm>
            <a:off x="8982710" y="4547235"/>
            <a:ext cx="3269615" cy="23107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86790" y="3134360"/>
            <a:ext cx="2590800" cy="17322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1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、新建抽奖：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管理后台-运营-业务运营工具-运营活动-抽奖管理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新建（活动基本信息、奖品设置、抽奖人员设置）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4355" y="2776220"/>
            <a:ext cx="5525770" cy="22091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9085" y="3627120"/>
            <a:ext cx="3603625" cy="31483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142480" y="2270760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管理端编辑页面展示</a:t>
            </a:r>
            <a:endParaRPr lang="zh-CN" altLang="en-US" b="1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1" name="图片 10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06510" y="184150"/>
            <a:ext cx="3185160" cy="3143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222140" cy="1171978"/>
          </a:xfrm>
          <a:prstGeom prst="rect">
            <a:avLst/>
          </a:prstGeom>
          <a:solidFill>
            <a:srgbClr val="C23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84303"/>
            <a:ext cx="12252280" cy="9876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9"/>
          <a:stretch>
            <a:fillRect/>
          </a:stretch>
        </p:blipFill>
        <p:spPr>
          <a:xfrm flipH="1">
            <a:off x="9401577" y="-8881"/>
            <a:ext cx="2790423" cy="256200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1905"/>
            <a:ext cx="5064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03 </a:t>
            </a:r>
            <a:r>
              <a:rPr lang="zh-CN" altLang="en-US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平台常规操作说明</a:t>
            </a:r>
            <a:endParaRPr lang="zh-CN" altLang="en-US" sz="3200" dirty="0">
              <a:solidFill>
                <a:prstClr val="black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60240" y="1737360"/>
            <a:ext cx="3977005" cy="3740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活动</a:t>
            </a:r>
            <a:r>
              <a:rPr kumimoji="1" lang="en-US" altLang="zh-CN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2</a:t>
            </a:r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：新年刮刮乐</a:t>
            </a:r>
            <a:endParaRPr kumimoji="1" lang="zh-CN" altLang="en-US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4"/>
          <a:stretch>
            <a:fillRect/>
          </a:stretch>
        </p:blipFill>
        <p:spPr>
          <a:xfrm>
            <a:off x="8982710" y="4547235"/>
            <a:ext cx="3269615" cy="23107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53160" y="2672715"/>
            <a:ext cx="2590800" cy="16992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2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、分享活动：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管理后台-运营-业务运营工具-运营活动-抽奖管理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分享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支持链接分享或海报形式分享</a:t>
            </a:r>
            <a:endParaRPr lang="zh-CN" altLang="en-US" sz="1200" i="1" dirty="0">
              <a:solidFill>
                <a:srgbClr val="FF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1225" y="2774950"/>
            <a:ext cx="4265295" cy="21729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7295" y="3328035"/>
            <a:ext cx="1815465" cy="334835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142480" y="243014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管理端编辑页面展示</a:t>
            </a:r>
            <a:endParaRPr lang="zh-CN" altLang="en-US" b="1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4" name="图片 13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39835" y="97790"/>
            <a:ext cx="3185160" cy="3143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222140" cy="1171978"/>
          </a:xfrm>
          <a:prstGeom prst="rect">
            <a:avLst/>
          </a:prstGeom>
          <a:solidFill>
            <a:srgbClr val="C23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84303"/>
            <a:ext cx="12252280" cy="9876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9"/>
          <a:stretch>
            <a:fillRect/>
          </a:stretch>
        </p:blipFill>
        <p:spPr>
          <a:xfrm flipH="1">
            <a:off x="9401577" y="-8881"/>
            <a:ext cx="2790423" cy="256200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1905"/>
            <a:ext cx="5064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03 </a:t>
            </a:r>
            <a:r>
              <a:rPr lang="zh-CN" altLang="en-US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平台常规操作说明</a:t>
            </a:r>
            <a:endParaRPr lang="zh-CN" altLang="en-US" sz="3200" dirty="0">
              <a:solidFill>
                <a:prstClr val="black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60240" y="1737360"/>
            <a:ext cx="3977005" cy="3740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活动</a:t>
            </a:r>
            <a:r>
              <a:rPr kumimoji="1" lang="en-US" altLang="zh-CN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2</a:t>
            </a:r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：新年刮刮乐</a:t>
            </a:r>
            <a:endParaRPr kumimoji="1" lang="zh-CN" altLang="en-US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4"/>
          <a:stretch>
            <a:fillRect/>
          </a:stretch>
        </p:blipFill>
        <p:spPr>
          <a:xfrm>
            <a:off x="8982710" y="4547235"/>
            <a:ext cx="3269615" cy="23107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48740" y="2818130"/>
            <a:ext cx="3415665" cy="20688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3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、学员参与抽奖活动：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手机点击链接（识别海报二维码）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参与抽奖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例如：扭蛋机</a:t>
            </a:r>
            <a:endParaRPr lang="zh-CN" altLang="en-US" sz="1200" i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zh-CN" altLang="en-US" sz="1200" i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Source Han Sans CN Regular" panose="020B0200000000000000" charset="-122"/>
              <a:sym typeface="+mn-ea"/>
            </a:endParaRPr>
          </a:p>
        </p:txBody>
      </p:sp>
      <p:pic>
        <p:nvPicPr>
          <p:cNvPr id="3" name="图片 2" descr="7b0a20202020227069636672616d65646573223a20222670666d38343234343232323830262673707432312d312626626474303026267764743235353026266f726773697a6537303236322e343735262670667431333326220a7d0a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</a:extLst>
          </a:blip>
          <a:srcRect/>
          <a:stretch>
            <a:fillRect/>
          </a:stretch>
        </p:blipFill>
        <p:spPr>
          <a:xfrm>
            <a:off x="5266690" y="2553335"/>
            <a:ext cx="2033270" cy="4076700"/>
          </a:xfrm>
          <a:prstGeom prst="rect">
            <a:avLst/>
          </a:prstGeom>
        </p:spPr>
      </p:pic>
      <p:pic>
        <p:nvPicPr>
          <p:cNvPr id="8" name="图片 7" descr="7b0a20202020227069636672616d65646573223a20222670666d38343234343232323830262673707432312d312626626474303026267764743235353026266f726773697a6537303234382e343638262670667431333326220a7d0a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/>
                </a14:imgProps>
              </a:ext>
            </a:extLst>
          </a:blip>
          <a:srcRect/>
          <a:stretch>
            <a:fillRect/>
          </a:stretch>
        </p:blipFill>
        <p:spPr>
          <a:xfrm>
            <a:off x="7442200" y="2818130"/>
            <a:ext cx="1776730" cy="35687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142480" y="2404110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学员端（手机）页面展示</a:t>
            </a:r>
            <a:endParaRPr lang="zh-CN" altLang="en-US" b="1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1" name="图片 10" descr="酷渲--logo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15400" y="86995"/>
            <a:ext cx="3185160" cy="3143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32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30140" y="-274000"/>
            <a:ext cx="12252280" cy="9876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9"/>
          <a:stretch>
            <a:fillRect/>
          </a:stretch>
        </p:blipFill>
        <p:spPr>
          <a:xfrm>
            <a:off x="19016" y="0"/>
            <a:ext cx="2985442" cy="2741057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643120" y="1908810"/>
            <a:ext cx="798195" cy="40627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en-US" altLang="zh-CN" sz="3600" dirty="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01 </a:t>
            </a:r>
            <a:r>
              <a:rPr kumimoji="1" lang="zh-CN" altLang="en-US" sz="4000" dirty="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活动素材总览</a:t>
            </a:r>
            <a:endParaRPr kumimoji="1" lang="zh-CN" altLang="en-US" sz="4000" dirty="0">
              <a:solidFill>
                <a:srgbClr val="5C1E1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76560" y="1215102"/>
            <a:ext cx="95410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kumimoji="1" lang="zh-CN" altLang="en-US" sz="6000" dirty="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目</a:t>
            </a:r>
            <a:endParaRPr kumimoji="1" lang="en-US" altLang="zh-CN" sz="6000" dirty="0">
              <a:solidFill>
                <a:srgbClr val="5C1E1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  <a:p>
            <a:pPr algn="dist"/>
            <a:r>
              <a:rPr kumimoji="1" lang="zh-CN" altLang="en-US" sz="6000" dirty="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录</a:t>
            </a:r>
            <a:endParaRPr kumimoji="1" lang="zh-CN" altLang="en-US" sz="6000" dirty="0">
              <a:solidFill>
                <a:srgbClr val="5C1E1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071870" y="1908810"/>
            <a:ext cx="798195" cy="4133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en-US" altLang="zh-CN" sz="3600" dirty="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02 </a:t>
            </a:r>
            <a:r>
              <a:rPr kumimoji="1" lang="zh-CN" altLang="en-US" sz="4000" dirty="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运营方案介绍</a:t>
            </a:r>
            <a:endParaRPr kumimoji="1" lang="zh-CN" altLang="en-US" sz="4000" dirty="0">
              <a:solidFill>
                <a:srgbClr val="5C1E1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00620" y="1908810"/>
            <a:ext cx="798195" cy="48761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en-US" altLang="zh-CN" sz="3600" dirty="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03 </a:t>
            </a:r>
            <a:r>
              <a:rPr kumimoji="1" lang="zh-CN" altLang="en-US" sz="4000" dirty="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平台常规操作说明</a:t>
            </a:r>
            <a:endParaRPr kumimoji="1" lang="zh-CN" altLang="en-US" sz="4000" dirty="0">
              <a:solidFill>
                <a:srgbClr val="5C1E1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841" t="57867" r="65397" b="29646"/>
          <a:stretch>
            <a:fillRect/>
          </a:stretch>
        </p:blipFill>
        <p:spPr>
          <a:xfrm>
            <a:off x="10205255" y="1485833"/>
            <a:ext cx="957943" cy="48306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841" t="57867" r="65397" b="29646"/>
          <a:stretch>
            <a:fillRect/>
          </a:stretch>
        </p:blipFill>
        <p:spPr>
          <a:xfrm flipH="1">
            <a:off x="2175773" y="5148478"/>
            <a:ext cx="957943" cy="48306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82" r="53216" b="13656"/>
          <a:stretch>
            <a:fillRect/>
          </a:stretch>
        </p:blipFill>
        <p:spPr>
          <a:xfrm>
            <a:off x="925235" y="3154094"/>
            <a:ext cx="1651325" cy="141129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82" r="53216" b="13656"/>
          <a:stretch>
            <a:fillRect/>
          </a:stretch>
        </p:blipFill>
        <p:spPr>
          <a:xfrm flipH="1" flipV="1">
            <a:off x="9974679" y="4925894"/>
            <a:ext cx="1651325" cy="1411298"/>
          </a:xfrm>
          <a:prstGeom prst="rect">
            <a:avLst/>
          </a:prstGeom>
        </p:spPr>
      </p:pic>
      <p:pic>
        <p:nvPicPr>
          <p:cNvPr id="6" name="图片 5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7610" y="713740"/>
            <a:ext cx="3185160" cy="3143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" grpId="0"/>
      <p:bldP spid="25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222140" cy="1171978"/>
          </a:xfrm>
          <a:prstGeom prst="rect">
            <a:avLst/>
          </a:prstGeom>
          <a:solidFill>
            <a:srgbClr val="C23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84303"/>
            <a:ext cx="12252280" cy="9876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9"/>
          <a:stretch>
            <a:fillRect/>
          </a:stretch>
        </p:blipFill>
        <p:spPr>
          <a:xfrm flipH="1">
            <a:off x="9401577" y="-8881"/>
            <a:ext cx="2790423" cy="256200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1905"/>
            <a:ext cx="5064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03 </a:t>
            </a:r>
            <a:r>
              <a:rPr lang="zh-CN" altLang="en-US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平台常规操作说明</a:t>
            </a:r>
            <a:endParaRPr lang="zh-CN" altLang="en-US" sz="3200" dirty="0">
              <a:solidFill>
                <a:prstClr val="black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60240" y="1737360"/>
            <a:ext cx="3977005" cy="3740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活动</a:t>
            </a:r>
            <a:r>
              <a:rPr kumimoji="1" lang="en-US" altLang="zh-CN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2</a:t>
            </a:r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：新年刮刮乐</a:t>
            </a:r>
            <a:endParaRPr kumimoji="1" lang="zh-CN" altLang="en-US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4"/>
          <a:stretch>
            <a:fillRect/>
          </a:stretch>
        </p:blipFill>
        <p:spPr>
          <a:xfrm>
            <a:off x="8982710" y="4547235"/>
            <a:ext cx="3269615" cy="23107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424940" y="2938145"/>
            <a:ext cx="3114040" cy="1579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4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、学员查看中奖记录：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手机端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我的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工具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中奖记录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Source Han Sans CN Regular" panose="020B0200000000000000" charset="-122"/>
                <a:sym typeface="+mn-ea"/>
              </a:rPr>
              <a:t>注意：</a:t>
            </a:r>
            <a:r>
              <a:rPr lang="en-US" altLang="zh-CN" sz="1200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Source Han Sans CN Regular" panose="020B0200000000000000" charset="-122"/>
                <a:sym typeface="+mn-ea"/>
              </a:rPr>
              <a:t>“</a:t>
            </a:r>
            <a:r>
              <a:rPr lang="zh-CN" altLang="en-US" sz="1200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Source Han Sans CN Regular" panose="020B0200000000000000" charset="-122"/>
                <a:sym typeface="+mn-ea"/>
              </a:rPr>
              <a:t>中奖记录</a:t>
            </a:r>
            <a:r>
              <a:rPr lang="en-US" altLang="zh-CN" sz="1200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Source Han Sans CN Regular" panose="020B0200000000000000" charset="-122"/>
                <a:sym typeface="+mn-ea"/>
              </a:rPr>
              <a:t>”</a:t>
            </a:r>
            <a:r>
              <a:rPr lang="zh-CN" altLang="en-US" sz="1200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Source Han Sans CN Regular" panose="020B0200000000000000" charset="-122"/>
                <a:sym typeface="+mn-ea"/>
              </a:rPr>
              <a:t>功能入口需在门户设置进行开启。</a:t>
            </a:r>
            <a:endParaRPr lang="zh-CN" altLang="en-US" sz="1200" i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Source Han Sans CN Regular" panose="020B0200000000000000" charset="-122"/>
              <a:sym typeface="+mn-ea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zh-CN" alt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Source Han Sans CN Regular" panose="020B0200000000000000" charset="-122"/>
              <a:sym typeface="+mn-ea"/>
            </a:endParaRPr>
          </a:p>
        </p:txBody>
      </p:sp>
      <p:pic>
        <p:nvPicPr>
          <p:cNvPr id="10" name="图片 9" descr="7b0a20202020227069636672616d65646573223a20222670666d38343234343232323830262673707432312d312626626474303026267764743235353026266f726773697a6537303331332e353338262670667431333326220a7d0a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</a:extLst>
          </a:blip>
          <a:srcRect/>
          <a:stretch>
            <a:fillRect/>
          </a:stretch>
        </p:blipFill>
        <p:spPr>
          <a:xfrm>
            <a:off x="4829810" y="2473325"/>
            <a:ext cx="2089785" cy="41808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10425" y="2676525"/>
            <a:ext cx="2788920" cy="258254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014845" y="4930140"/>
            <a:ext cx="2194560" cy="1014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zh-CN" altLang="en-US" sz="1200" i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Source Han Sans CN Regular" panose="020B0200000000000000" charset="-122"/>
              <a:sym typeface="+mn-ea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Source Han Sans CN Regular" panose="020B0200000000000000" charset="-122"/>
                <a:sym typeface="+mn-ea"/>
              </a:rPr>
              <a:t>学员规定时间内在企业内部进行礼品兑换即可。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Source Han Sans CN Regular" panose="020B0200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10425" y="2331720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学员端（手机）页面展示</a:t>
            </a:r>
            <a:endParaRPr lang="zh-CN" altLang="en-US" sz="2000" b="1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 sz="20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4" name="图片 13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61425" y="146685"/>
            <a:ext cx="3185160" cy="3143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32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55" r="5769"/>
          <a:stretch>
            <a:fillRect/>
          </a:stretch>
        </p:blipFill>
        <p:spPr bwMode="auto">
          <a:xfrm>
            <a:off x="7133499" y="3127369"/>
            <a:ext cx="4978400" cy="3589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841" t="57867" r="65397" b="29646"/>
          <a:stretch>
            <a:fillRect/>
          </a:stretch>
        </p:blipFill>
        <p:spPr>
          <a:xfrm>
            <a:off x="10837669" y="2885836"/>
            <a:ext cx="957943" cy="4830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841" t="57867" r="65397" b="29646"/>
          <a:stretch>
            <a:fillRect/>
          </a:stretch>
        </p:blipFill>
        <p:spPr>
          <a:xfrm flipH="1">
            <a:off x="5892800" y="6233965"/>
            <a:ext cx="957943" cy="4830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30140" y="-274000"/>
            <a:ext cx="12252280" cy="9876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9"/>
          <a:stretch>
            <a:fillRect/>
          </a:stretch>
        </p:blipFill>
        <p:spPr>
          <a:xfrm>
            <a:off x="19016" y="0"/>
            <a:ext cx="3776742" cy="34675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83" r="25010" b="2884"/>
          <a:stretch>
            <a:fillRect/>
          </a:stretch>
        </p:blipFill>
        <p:spPr>
          <a:xfrm>
            <a:off x="3686628" y="1446950"/>
            <a:ext cx="3679592" cy="38439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82" r="53216" b="13656"/>
          <a:stretch>
            <a:fillRect/>
          </a:stretch>
        </p:blipFill>
        <p:spPr>
          <a:xfrm>
            <a:off x="1027159" y="4822667"/>
            <a:ext cx="1651325" cy="14112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82" r="53216" b="13656"/>
          <a:stretch>
            <a:fillRect/>
          </a:stretch>
        </p:blipFill>
        <p:spPr>
          <a:xfrm>
            <a:off x="7450619" y="1021860"/>
            <a:ext cx="1651325" cy="141129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44" t="69159" r="53216" b="15581"/>
          <a:stretch>
            <a:fillRect/>
          </a:stretch>
        </p:blipFill>
        <p:spPr>
          <a:xfrm>
            <a:off x="9683784" y="1732607"/>
            <a:ext cx="1059542" cy="60122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44" t="69159" r="53216" b="15581"/>
          <a:stretch>
            <a:fillRect/>
          </a:stretch>
        </p:blipFill>
        <p:spPr>
          <a:xfrm>
            <a:off x="10743326" y="777155"/>
            <a:ext cx="1059542" cy="60122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44" t="69159" r="53216" b="15581"/>
          <a:stretch>
            <a:fillRect/>
          </a:stretch>
        </p:blipFill>
        <p:spPr>
          <a:xfrm>
            <a:off x="3795757" y="5227704"/>
            <a:ext cx="1059542" cy="60122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841" t="57867" r="65397" b="29646"/>
          <a:stretch>
            <a:fillRect/>
          </a:stretch>
        </p:blipFill>
        <p:spPr>
          <a:xfrm flipH="1">
            <a:off x="2199512" y="3324080"/>
            <a:ext cx="957943" cy="4830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16" y="4227986"/>
            <a:ext cx="2724266" cy="2685106"/>
          </a:xfrm>
          <a:prstGeom prst="rect">
            <a:avLst/>
          </a:prstGeom>
        </p:spPr>
      </p:pic>
      <p:pic>
        <p:nvPicPr>
          <p:cNvPr id="4" name="图片 3" descr="酷渲--logo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42045" y="713740"/>
            <a:ext cx="3185160" cy="314325"/>
          </a:xfrm>
          <a:prstGeom prst="rect">
            <a:avLst/>
          </a:prstGeom>
        </p:spPr>
      </p:pic>
      <p:sp>
        <p:nvSpPr>
          <p:cNvPr id="7" name="TextBox 127"/>
          <p:cNvSpPr txBox="1"/>
          <p:nvPr/>
        </p:nvSpPr>
        <p:spPr>
          <a:xfrm>
            <a:off x="322580" y="6192520"/>
            <a:ext cx="4091940" cy="625475"/>
          </a:xfrm>
          <a:prstGeom prst="rect">
            <a:avLst/>
          </a:prstGeom>
          <a:noFill/>
        </p:spPr>
        <p:txBody>
          <a:bodyPr wrap="square" lIns="68575" tIns="0" rIns="68575" bIns="0" rtlCol="0" anchor="t">
            <a:noAutofit/>
          </a:bodyPr>
          <a:p>
            <a:pPr algn="dist">
              <a:lnSpc>
                <a:spcPct val="250000"/>
              </a:lnSpc>
              <a:buFontTx/>
              <a:buNone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Source Han Sans K Medium" panose="020B0600000000000000" pitchFamily="34" charset="-128"/>
              </a:rPr>
              <a:t>酷渲（北京）科技有限公司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Source Han Sans K Medium" panose="020B0600000000000000" pitchFamily="34" charset="-128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222140" cy="6858000"/>
          </a:xfrm>
          <a:prstGeom prst="rect">
            <a:avLst/>
          </a:prstGeom>
          <a:solidFill>
            <a:srgbClr val="C23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84303"/>
            <a:ext cx="12252280" cy="9876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9"/>
          <a:stretch>
            <a:fillRect/>
          </a:stretch>
        </p:blipFill>
        <p:spPr>
          <a:xfrm flipH="1">
            <a:off x="7268480" y="-1"/>
            <a:ext cx="4923520" cy="452048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427302" y="3107805"/>
            <a:ext cx="46092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7200" dirty="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素材总览</a:t>
            </a:r>
            <a:endParaRPr kumimoji="1" lang="zh-CN" altLang="en-US" sz="7200" dirty="0">
              <a:solidFill>
                <a:srgbClr val="5C1E1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088183" y="3789022"/>
            <a:ext cx="463826" cy="463826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708707" y="2440883"/>
            <a:ext cx="2226960" cy="563908"/>
          </a:xfrm>
          <a:prstGeom prst="rect">
            <a:avLst/>
          </a:prstGeom>
          <a:solidFill>
            <a:srgbClr val="C23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5C1E1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6592" y="2505256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壹</a:t>
            </a:r>
            <a:endParaRPr kumimoji="1" lang="zh-CN" altLang="en-US" sz="2400">
              <a:solidFill>
                <a:srgbClr val="5C1E1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cxnSp>
        <p:nvCxnSpPr>
          <p:cNvPr id="24" name="直线连接符 8"/>
          <p:cNvCxnSpPr/>
          <p:nvPr/>
        </p:nvCxnSpPr>
        <p:spPr>
          <a:xfrm>
            <a:off x="4388791" y="2603566"/>
            <a:ext cx="0" cy="26504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468303" y="2545012"/>
            <a:ext cx="12733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PART</a:t>
            </a:r>
            <a:r>
              <a:rPr kumimoji="1" lang="zh-CN" altLang="en-US" sz="200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 </a:t>
            </a:r>
            <a:r>
              <a:rPr kumimoji="1" lang="en-US" altLang="zh-CN" sz="200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01</a:t>
            </a:r>
            <a:endParaRPr kumimoji="1" lang="zh-CN" altLang="en-US" sz="2000">
              <a:solidFill>
                <a:srgbClr val="5C1E1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pic>
        <p:nvPicPr>
          <p:cNvPr id="6" name="图片 5" descr="酷渲--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2045" y="184150"/>
            <a:ext cx="3185160" cy="3143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 animBg="1"/>
      <p:bldP spid="23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222140" cy="1171978"/>
          </a:xfrm>
          <a:prstGeom prst="rect">
            <a:avLst/>
          </a:prstGeom>
          <a:solidFill>
            <a:srgbClr val="C23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84303"/>
            <a:ext cx="12252280" cy="9876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9"/>
          <a:stretch>
            <a:fillRect/>
          </a:stretch>
        </p:blipFill>
        <p:spPr>
          <a:xfrm flipH="1">
            <a:off x="9401577" y="-8881"/>
            <a:ext cx="2790423" cy="256200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2119"/>
            <a:ext cx="242388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01 </a:t>
            </a:r>
            <a:r>
              <a:rPr lang="zh-CN" altLang="en-US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素材总览</a:t>
            </a:r>
            <a:endParaRPr lang="zh-CN" altLang="en-US" sz="3200" dirty="0">
              <a:solidFill>
                <a:prstClr val="black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77010" y="2072640"/>
            <a:ext cx="3103245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kumimoji="1" sz="2400"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2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宣传素材：</a:t>
            </a:r>
            <a:endParaRPr lang="zh-CN" altLang="en-US" sz="2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banner*3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套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启动页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*2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套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icon*1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套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2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活动素材：</a:t>
            </a:r>
            <a:endParaRPr lang="zh-CN" altLang="en-US" sz="2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学习项目封面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*2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（参考素材，根据客户需求使用）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圈子封面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*1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（以上所有素材见运营包）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</p:txBody>
      </p:sp>
      <p:pic>
        <p:nvPicPr>
          <p:cNvPr id="5" name="图片 4" descr="春节banner（2）1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4565" y="2495550"/>
            <a:ext cx="5791835" cy="772160"/>
          </a:xfrm>
          <a:prstGeom prst="rect">
            <a:avLst/>
          </a:prstGeom>
        </p:spPr>
      </p:pic>
      <p:pic>
        <p:nvPicPr>
          <p:cNvPr id="11" name="图片 10" descr="圈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0670" y="3856355"/>
            <a:ext cx="1746885" cy="1746885"/>
          </a:xfrm>
          <a:prstGeom prst="rect">
            <a:avLst/>
          </a:prstGeom>
        </p:spPr>
      </p:pic>
      <p:pic>
        <p:nvPicPr>
          <p:cNvPr id="13" name="图片 12" descr="7b0a20202020227069636672616d65646573223a20222670666d38333234343232323730262673707432312d312626626474303026267764743235353026266f726773697a6537303234392e353430262670667431333326220a7d0a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/>
                </a14:imgProps>
              </a:ext>
            </a:extLst>
          </a:blip>
          <a:srcRect/>
          <a:stretch>
            <a:fillRect/>
          </a:stretch>
        </p:blipFill>
        <p:spPr>
          <a:xfrm>
            <a:off x="4681855" y="3328035"/>
            <a:ext cx="2827655" cy="3601085"/>
          </a:xfrm>
          <a:prstGeom prst="rect">
            <a:avLst/>
          </a:prstGeom>
        </p:spPr>
      </p:pic>
      <p:pic>
        <p:nvPicPr>
          <p:cNvPr id="14" name="图片 13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94445" y="184150"/>
            <a:ext cx="3185160" cy="314325"/>
          </a:xfrm>
          <a:prstGeom prst="rect">
            <a:avLst/>
          </a:prstGeom>
        </p:spPr>
      </p:pic>
      <p:pic>
        <p:nvPicPr>
          <p:cNvPr id="2" name="图片 1" descr="7b0a20202020227069636672616d65646573223a20222670666d38343234343232323830262673707432312d312626626474303026267764743235353026266f726773697a6537303237392e353430262670667431333326220a7d0a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/>
                </a14:imgProps>
              </a:ext>
            </a:extLst>
          </a:blip>
          <a:srcRect/>
          <a:stretch>
            <a:fillRect/>
          </a:stretch>
        </p:blipFill>
        <p:spPr>
          <a:xfrm>
            <a:off x="7146290" y="3695700"/>
            <a:ext cx="1581150" cy="31623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715635" y="1372870"/>
            <a:ext cx="2550795" cy="99885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222140" cy="6858000"/>
          </a:xfrm>
          <a:prstGeom prst="rect">
            <a:avLst/>
          </a:prstGeom>
          <a:solidFill>
            <a:srgbClr val="C23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84303"/>
            <a:ext cx="12252280" cy="9876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9"/>
          <a:stretch>
            <a:fillRect/>
          </a:stretch>
        </p:blipFill>
        <p:spPr>
          <a:xfrm flipH="1">
            <a:off x="7268480" y="-1"/>
            <a:ext cx="4923520" cy="452048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049020" y="3107690"/>
            <a:ext cx="59880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7200" dirty="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运营方案介绍</a:t>
            </a:r>
            <a:endParaRPr kumimoji="1" lang="zh-CN" altLang="en-US" sz="7200" dirty="0">
              <a:solidFill>
                <a:srgbClr val="5C1E1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088183" y="3789022"/>
            <a:ext cx="463826" cy="463826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708707" y="2440883"/>
            <a:ext cx="2226960" cy="563908"/>
          </a:xfrm>
          <a:prstGeom prst="rect">
            <a:avLst/>
          </a:prstGeom>
          <a:solidFill>
            <a:srgbClr val="C23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5C1E1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6592" y="2505256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贰</a:t>
            </a:r>
            <a:endParaRPr kumimoji="1" lang="zh-CN" altLang="en-US" sz="2400" dirty="0">
              <a:solidFill>
                <a:srgbClr val="5C1E1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cxnSp>
        <p:nvCxnSpPr>
          <p:cNvPr id="24" name="直线连接符 8"/>
          <p:cNvCxnSpPr/>
          <p:nvPr/>
        </p:nvCxnSpPr>
        <p:spPr>
          <a:xfrm>
            <a:off x="4388791" y="2603566"/>
            <a:ext cx="0" cy="26504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468303" y="2545012"/>
            <a:ext cx="12733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dirty="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PART</a:t>
            </a:r>
            <a:r>
              <a:rPr kumimoji="1" lang="zh-CN" altLang="en-US" sz="2000" dirty="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 </a:t>
            </a:r>
            <a:r>
              <a:rPr kumimoji="1" lang="en-US" altLang="zh-CN" sz="2000" dirty="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02</a:t>
            </a:r>
            <a:endParaRPr kumimoji="1" lang="zh-CN" altLang="en-US" sz="2000" dirty="0">
              <a:solidFill>
                <a:srgbClr val="5C1E1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pic>
        <p:nvPicPr>
          <p:cNvPr id="6" name="图片 5" descr="酷渲--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0630" y="184150"/>
            <a:ext cx="3185160" cy="3143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 bldLvl="0" animBg="1"/>
      <p:bldP spid="23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222140" cy="1171978"/>
          </a:xfrm>
          <a:prstGeom prst="rect">
            <a:avLst/>
          </a:prstGeom>
          <a:solidFill>
            <a:srgbClr val="C23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84303"/>
            <a:ext cx="12252280" cy="9876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9"/>
          <a:stretch>
            <a:fillRect/>
          </a:stretch>
        </p:blipFill>
        <p:spPr>
          <a:xfrm flipH="1">
            <a:off x="9093564" y="-1"/>
            <a:ext cx="3098436" cy="28448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1600" y="1271905"/>
            <a:ext cx="37058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02 </a:t>
            </a:r>
            <a:r>
              <a:rPr lang="zh-CN" altLang="en-US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运营方案介绍</a:t>
            </a:r>
            <a:endParaRPr lang="zh-CN" altLang="en-US" sz="3200" dirty="0">
              <a:solidFill>
                <a:prstClr val="black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13580" y="1506855"/>
            <a:ext cx="3697605" cy="6432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>
              <a:lnSpc>
                <a:spcPct val="150000"/>
              </a:lnSpc>
            </a:pPr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活动</a:t>
            </a:r>
            <a:r>
              <a:rPr kumimoji="1" lang="en-US" altLang="zh-CN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</a:rPr>
              <a:t>1</a:t>
            </a:r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</a:rPr>
              <a:t>：舌尖上的年味</a:t>
            </a:r>
            <a:endParaRPr kumimoji="1" lang="zh-CN" altLang="en-US" sz="2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7885" y="2269490"/>
            <a:ext cx="7762875" cy="45091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活动目的：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弘扬中华传统年俗文化，增进大家对各地习俗了解，营造温馨和谐的节目氛围，加强员工间的情感交流。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活动形式：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（线上）社区</a:t>
            </a:r>
            <a:endParaRPr lang="zh-CN" altLang="en-US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参与规则：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过年期间，学员在社区“舌尖上的年味”圈子内进行留言互动；发布社区评论、回复、点赞即可获得平台积分奖励，积分可兑换精美礼品</a:t>
            </a:r>
            <a:endParaRPr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实施安排建议：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6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1.</a:t>
            </a:r>
            <a:r>
              <a:rPr 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20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~1.2</a:t>
            </a:r>
            <a:r>
              <a:rPr 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4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内部宣传、提前装修首页及搭建圈子；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6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1.28~2.4    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学员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在平台社区对应圈子进行留言互动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6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2.8         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获奖人员信息公布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171450" indent="-1714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运营建议：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algn="l" fontAlgn="auto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奖品建议：京东卡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|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书籍等实物奖励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5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份。</a:t>
            </a:r>
            <a:endParaRPr sz="1600" dirty="0">
              <a:solidFill>
                <a:schemeClr val="tx1">
                  <a:lumMod val="65000"/>
                  <a:lumOff val="35000"/>
                </a:schemeClr>
              </a:solidFill>
              <a:latin typeface="汉仪中宋简" panose="02010609000101010101" charset="-122"/>
              <a:ea typeface="汉仪中宋简" panose="02010609000101010101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kumimoji="1"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汉仪中宋简" panose="02010609000101010101" charset="-122"/>
              <a:ea typeface="汉仪中宋简" panose="02010609000101010101" charset="-122"/>
              <a:cs typeface="微软雅黑" panose="020B0503020204020204" charset="-122"/>
            </a:endParaRPr>
          </a:p>
        </p:txBody>
      </p:sp>
      <p:pic>
        <p:nvPicPr>
          <p:cNvPr id="11" name="图片 10" descr="圈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6060" y="4454525"/>
            <a:ext cx="1931035" cy="1931035"/>
          </a:xfrm>
          <a:prstGeom prst="rect">
            <a:avLst/>
          </a:prstGeom>
        </p:spPr>
      </p:pic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2045" y="184150"/>
            <a:ext cx="3185160" cy="3143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222140" cy="1171978"/>
          </a:xfrm>
          <a:prstGeom prst="rect">
            <a:avLst/>
          </a:prstGeom>
          <a:solidFill>
            <a:srgbClr val="C23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84303"/>
            <a:ext cx="12252280" cy="9876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9"/>
          <a:stretch>
            <a:fillRect/>
          </a:stretch>
        </p:blipFill>
        <p:spPr>
          <a:xfrm flipH="1">
            <a:off x="9093564" y="-1"/>
            <a:ext cx="3098436" cy="28448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1600" y="1271905"/>
            <a:ext cx="37058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02 </a:t>
            </a:r>
            <a:r>
              <a:rPr lang="zh-CN" altLang="en-US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运营方案介绍</a:t>
            </a:r>
            <a:endParaRPr lang="zh-CN" altLang="en-US" sz="3200" dirty="0">
              <a:solidFill>
                <a:prstClr val="black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13580" y="1506855"/>
            <a:ext cx="3697605" cy="6432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>
              <a:lnSpc>
                <a:spcPct val="150000"/>
              </a:lnSpc>
            </a:pPr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活动</a:t>
            </a:r>
            <a:r>
              <a:rPr kumimoji="1" lang="en-US" altLang="zh-CN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</a:rPr>
              <a:t>2</a:t>
            </a:r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</a:rPr>
              <a:t>：新年刮刮乐</a:t>
            </a:r>
            <a:endParaRPr kumimoji="1" lang="zh-CN" altLang="en-US" sz="2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7885" y="2269490"/>
            <a:ext cx="7762875" cy="45091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活动目的：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为了迎接新年的到来，丰富大家的业余文化生活，公司特别策划线上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“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新年刮刮乐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”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活动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抽奖，增强企业内部的节日氛围及员工的参与感。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活动形式：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（线上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）抽奖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参与规则：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月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24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日，员工可手机端点击抽奖链接（识别二维码海报）参与抽奖，获得精美礼品。</a:t>
            </a:r>
            <a:endParaRPr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实施安排建议：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6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1.</a:t>
            </a:r>
            <a:r>
              <a:rPr 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21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~1.2</a:t>
            </a:r>
            <a:r>
              <a:rPr 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3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内部宣传、提前装修首页及搭建抽奖活动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6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1.24        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学员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手机端参与抽奖活动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6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1.26       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兑换奖品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运营建议：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algn="l" fontAlgn="auto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奖品建议：对联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|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新春挂件等实物奖励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5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份。</a:t>
            </a:r>
            <a:endParaRPr sz="1600" dirty="0">
              <a:solidFill>
                <a:schemeClr val="tx1">
                  <a:lumMod val="65000"/>
                  <a:lumOff val="35000"/>
                </a:schemeClr>
              </a:solidFill>
              <a:latin typeface="汉仪中宋简" panose="02010609000101010101" charset="-122"/>
              <a:ea typeface="汉仪中宋简" panose="02010609000101010101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kumimoji="1"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汉仪中宋简" panose="02010609000101010101" charset="-122"/>
              <a:ea typeface="汉仪中宋简" panose="02010609000101010101" charset="-122"/>
              <a:cs typeface="微软雅黑" panose="020B0503020204020204" charset="-122"/>
            </a:endParaRPr>
          </a:p>
        </p:txBody>
      </p:sp>
      <p:pic>
        <p:nvPicPr>
          <p:cNvPr id="8" name="图片 7" descr="酷渲--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6815" y="184150"/>
            <a:ext cx="3185160" cy="3143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222140" cy="6858000"/>
          </a:xfrm>
          <a:prstGeom prst="rect">
            <a:avLst/>
          </a:prstGeom>
          <a:solidFill>
            <a:srgbClr val="C23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84303"/>
            <a:ext cx="12252280" cy="9876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9"/>
          <a:stretch>
            <a:fillRect/>
          </a:stretch>
        </p:blipFill>
        <p:spPr>
          <a:xfrm flipH="1">
            <a:off x="7268480" y="-1"/>
            <a:ext cx="4923520" cy="452048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003935" y="3107690"/>
            <a:ext cx="61626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5400" dirty="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平台常规操作说明</a:t>
            </a:r>
            <a:endParaRPr kumimoji="1" lang="zh-CN" altLang="en-US" sz="5400" dirty="0">
              <a:solidFill>
                <a:srgbClr val="5C1E1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088183" y="3789022"/>
            <a:ext cx="463826" cy="463826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708707" y="2440883"/>
            <a:ext cx="2226960" cy="563908"/>
          </a:xfrm>
          <a:prstGeom prst="rect">
            <a:avLst/>
          </a:prstGeom>
          <a:solidFill>
            <a:srgbClr val="C23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5C1E1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6592" y="2505256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叁</a:t>
            </a:r>
            <a:endParaRPr kumimoji="1" lang="zh-CN" altLang="en-US" sz="2400" dirty="0">
              <a:solidFill>
                <a:srgbClr val="5C1E1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cxnSp>
        <p:nvCxnSpPr>
          <p:cNvPr id="24" name="直线连接符 8"/>
          <p:cNvCxnSpPr/>
          <p:nvPr/>
        </p:nvCxnSpPr>
        <p:spPr>
          <a:xfrm>
            <a:off x="4388791" y="2603566"/>
            <a:ext cx="0" cy="26504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468303" y="2545012"/>
            <a:ext cx="12733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dirty="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PART</a:t>
            </a:r>
            <a:r>
              <a:rPr kumimoji="1" lang="zh-CN" altLang="en-US" sz="2000" dirty="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 </a:t>
            </a:r>
            <a:r>
              <a:rPr kumimoji="1" lang="en-US" altLang="zh-CN" sz="2000" dirty="0">
                <a:solidFill>
                  <a:srgbClr val="5C1E1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03</a:t>
            </a:r>
            <a:endParaRPr kumimoji="1" lang="zh-CN" altLang="en-US" sz="2000" dirty="0">
              <a:solidFill>
                <a:srgbClr val="5C1E1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pic>
        <p:nvPicPr>
          <p:cNvPr id="6" name="图片 5" descr="酷渲--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6815" y="184150"/>
            <a:ext cx="3185160" cy="3143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 bldLvl="0" animBg="1"/>
      <p:bldP spid="23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222140" cy="1171978"/>
          </a:xfrm>
          <a:prstGeom prst="rect">
            <a:avLst/>
          </a:prstGeom>
          <a:solidFill>
            <a:srgbClr val="C23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84303"/>
            <a:ext cx="12252280" cy="9876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9"/>
          <a:stretch>
            <a:fillRect/>
          </a:stretch>
        </p:blipFill>
        <p:spPr>
          <a:xfrm flipH="1">
            <a:off x="9401577" y="-8881"/>
            <a:ext cx="2790423" cy="256200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1905"/>
            <a:ext cx="5064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03 </a:t>
            </a:r>
            <a:r>
              <a:rPr lang="zh-CN" altLang="en-US" sz="3200" dirty="0">
                <a:solidFill>
                  <a:prstClr val="black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平台常规操作说明</a:t>
            </a:r>
            <a:endParaRPr lang="zh-CN" altLang="en-US" sz="3200" dirty="0">
              <a:solidFill>
                <a:prstClr val="black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01577" y="4187748"/>
            <a:ext cx="2724266" cy="268510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09240" y="2018665"/>
            <a:ext cx="7204710" cy="3740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平台功能及相应展示模块（banner、启动页、icon）设置</a:t>
            </a:r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中宋简" panose="02010609000101010101" charset="-122"/>
              <a:ea typeface="汉仪中宋简" panose="0201060900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3615" y="2773680"/>
            <a:ext cx="3879215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71450" lvl="0" indent="-171450" algn="l" fontAlgn="auto">
              <a:lnSpc>
                <a:spcPct val="26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设置平台banner图操作路径：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管理后台-管理-门户设置-关闭门户开启按钮-编辑门户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marL="171450" lvl="0" indent="-171450" algn="l" fontAlgn="auto">
              <a:lnSpc>
                <a:spcPct val="26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门户规则：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撰写门户名称-生效范围“全公司”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marL="171450" lvl="0" indent="-171450" algn="l" fontAlgn="auto">
              <a:lnSpc>
                <a:spcPct val="26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门户装修：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PC端自定义-点击banner图-勾选横幅多端同步-开启原图上传-选择“仅图片”/”关联资源--添加资源-学习项目/线上课”进行展示-点击更改替换banner图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8505" y="2773680"/>
            <a:ext cx="3762375" cy="3273425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9" name="图片 8" descr="酷渲--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2045" y="184150"/>
            <a:ext cx="3185160" cy="3143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5640,&quot;width&quot;:14400}"/>
</p:tagLst>
</file>

<file path=ppt/tags/tag2.xml><?xml version="1.0" encoding="utf-8"?>
<p:tagLst xmlns:p="http://schemas.openxmlformats.org/presentationml/2006/main">
  <p:tag name="KSO_WM_UNIT_PLACING_PICTURE_USER_VIEWPORT" val="{&quot;height&quot;:3780,&quot;width&quot;:11884}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1802</Words>
  <Application>WPS 演示</Application>
  <PresentationFormat>宽屏</PresentationFormat>
  <Paragraphs>198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Source Han Sans K Medium</vt:lpstr>
      <vt:lpstr>MS UI Gothic</vt:lpstr>
      <vt:lpstr>思源宋体 Heavy</vt:lpstr>
      <vt:lpstr>阿里巴巴普惠体 R</vt:lpstr>
      <vt:lpstr>Source Han Sans CN Bold</vt:lpstr>
      <vt:lpstr>Source Han Sans CN Regular</vt:lpstr>
      <vt:lpstr>Arial</vt:lpstr>
      <vt:lpstr>汉仪中宋简</vt:lpstr>
      <vt:lpstr>Arial Unicode MS</vt:lpstr>
      <vt:lpstr>Calibri</vt:lpstr>
      <vt:lpstr>字魂73号-江南手书</vt:lpstr>
      <vt:lpstr>Wingdings</vt:lpstr>
      <vt:lpstr>MiSans Medium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～～～</cp:lastModifiedBy>
  <cp:revision>11</cp:revision>
  <dcterms:created xsi:type="dcterms:W3CDTF">2019-12-29T02:05:00Z</dcterms:created>
  <dcterms:modified xsi:type="dcterms:W3CDTF">2025-01-17T06:04:52Z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KSOTemplateUUID">
    <vt:lpwstr>v1.0_mb_kgmNXYsOoP4pSL9RVpIzeQ==</vt:lpwstr>
  </property>
  <property fmtid="{D5CDD505-2E9C-101B-9397-08002B2CF9AE}" pid="4" name="ICV">
    <vt:lpwstr>D1E0389790564432B6BEC98A08AF28BE_11</vt:lpwstr>
  </property>
</Properties>
</file>