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294" r:id="rId5"/>
    <p:sldId id="295" r:id="rId6"/>
    <p:sldId id="257" r:id="rId7"/>
    <p:sldId id="296" r:id="rId8"/>
    <p:sldId id="259" r:id="rId9"/>
    <p:sldId id="311" r:id="rId10"/>
    <p:sldId id="297" r:id="rId11"/>
    <p:sldId id="279" r:id="rId12"/>
    <p:sldId id="312" r:id="rId13"/>
    <p:sldId id="314" r:id="rId14"/>
    <p:sldId id="319" r:id="rId15"/>
    <p:sldId id="320" r:id="rId16"/>
    <p:sldId id="313" r:id="rId17"/>
    <p:sldId id="315" r:id="rId18"/>
    <p:sldId id="321" r:id="rId19"/>
    <p:sldId id="316" r:id="rId20"/>
    <p:sldId id="317" r:id="rId21"/>
    <p:sldId id="318" r:id="rId22"/>
    <p:sldId id="322" r:id="rId23"/>
    <p:sldId id="258" r:id="rId24"/>
  </p:sldIdLst>
  <p:sldSz cx="9144000" cy="5143500" type="screen16x9"/>
  <p:notesSz cx="6858000" cy="9144000"/>
  <p:embeddedFontLst>
    <p:embeddedFont>
      <p:font typeface="汉仪跳跳体简" panose="00020600040101010101" pitchFamily="18" charset="-122"/>
      <p:regular r:id="rId28"/>
    </p:embeddedFont>
    <p:embeddedFont>
      <p:font typeface="微软雅黑" panose="020B0503020204020204" charset="-122"/>
      <p:regular r:id="rId29"/>
    </p:embeddedFont>
    <p:embeddedFont>
      <p:font typeface="等线" panose="02010600030101010101" charset="-122"/>
      <p:regular r:id="rId30"/>
    </p:embeddedFont>
    <p:embeddedFont>
      <p:font typeface="汉仪雅酷黑 95W" panose="020B0A04020202020204" charset="-122"/>
      <p:bold r:id="rId31"/>
    </p:embeddedFont>
    <p:embeddedFont>
      <p:font typeface="楷体" panose="02010609060101010101" pitchFamily="49" charset="-122"/>
      <p:regular r:id="rId32"/>
    </p:embeddedFont>
  </p:embeddedFontLst>
  <p:custDataLst>
    <p:tags r:id="rId3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11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E5C5"/>
    <a:srgbClr val="804024"/>
    <a:srgbClr val="F0BD72"/>
    <a:srgbClr val="804924"/>
    <a:srgbClr val="AA6030"/>
    <a:srgbClr val="EB5128"/>
    <a:srgbClr val="9F3232"/>
    <a:srgbClr val="9D3231"/>
    <a:srgbClr val="A2323A"/>
    <a:srgbClr val="5314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13" autoAdjust="0"/>
    <p:restoredTop sz="96296" autoAdjust="0"/>
  </p:normalViewPr>
  <p:slideViewPr>
    <p:cSldViewPr snapToGrid="0" showGuides="1">
      <p:cViewPr>
        <p:scale>
          <a:sx n="73" d="100"/>
          <a:sy n="73" d="100"/>
        </p:scale>
        <p:origin x="2550" y="1332"/>
      </p:cViewPr>
      <p:guideLst>
        <p:guide orient="horz" pos="101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gs" Target="tags/tag27.xml"/><Relationship Id="rId32" Type="http://schemas.openxmlformats.org/officeDocument/2006/relationships/font" Target="fonts/font5.fntdata"/><Relationship Id="rId31" Type="http://schemas.openxmlformats.org/officeDocument/2006/relationships/font" Target="fonts/font4.fntdata"/><Relationship Id="rId30" Type="http://schemas.openxmlformats.org/officeDocument/2006/relationships/font" Target="fonts/font3.fntdata"/><Relationship Id="rId3" Type="http://schemas.openxmlformats.org/officeDocument/2006/relationships/slide" Target="slides/slide1.xml"/><Relationship Id="rId29" Type="http://schemas.openxmlformats.org/officeDocument/2006/relationships/font" Target="fonts/font2.fntdata"/><Relationship Id="rId28" Type="http://schemas.openxmlformats.org/officeDocument/2006/relationships/font" Target="fonts/font1.fntdata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CA8133-3F33-4670-9F5F-1EDDAE60BB8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F775A4-DBCA-43D6-BDA5-B5DAC751E2D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3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42BBC-1C3A-4FB4-B469-39CAE4BFAE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2095A-155F-4828-88E3-4DF16DB392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42BBC-1C3A-4FB4-B469-39CAE4BFAE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2095A-155F-4828-88E3-4DF16DB392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3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3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42BBC-1C3A-4FB4-B469-39CAE4BFAE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2095A-155F-4828-88E3-4DF16DB392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rgbClr val="F9E5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42BBC-1C3A-4FB4-B469-39CAE4BFAE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2095A-155F-4828-88E3-4DF16DB392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42BBC-1C3A-4FB4-B469-39CAE4BFAE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2095A-155F-4828-88E3-4DF16DB392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42BBC-1C3A-4FB4-B469-39CAE4BFAE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2095A-155F-4828-88E3-4DF16DB392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42BBC-1C3A-4FB4-B469-39CAE4BFAE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2095A-155F-4828-88E3-4DF16DB392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316147" y="257415"/>
            <a:ext cx="8511706" cy="4628670"/>
          </a:xfrm>
          <a:prstGeom prst="rect">
            <a:avLst/>
          </a:prstGeom>
          <a:noFill/>
          <a:ln w="12700">
            <a:solidFill>
              <a:srgbClr val="F0BD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7" b="-2"/>
          <a:stretch>
            <a:fillRect/>
          </a:stretch>
        </p:blipFill>
        <p:spPr>
          <a:xfrm>
            <a:off x="82255" y="-8546"/>
            <a:ext cx="7085204" cy="5006763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524107" y="434898"/>
            <a:ext cx="7850459" cy="4014439"/>
          </a:xfrm>
          <a:prstGeom prst="rect">
            <a:avLst/>
          </a:prstGeom>
          <a:solidFill>
            <a:srgbClr val="F9E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20" t="23747" r="25231" b="5583"/>
          <a:stretch>
            <a:fillRect/>
          </a:stretch>
        </p:blipFill>
        <p:spPr>
          <a:xfrm>
            <a:off x="7831209" y="1517197"/>
            <a:ext cx="1300079" cy="3587262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2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42BBC-1C3A-4FB4-B469-39CAE4BFAE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2095A-155F-4828-88E3-4DF16DB392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42BBC-1C3A-4FB4-B469-39CAE4BFAE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42095A-155F-4828-88E3-4DF16DB392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5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F42BBC-1C3A-4FB4-B469-39CAE4BFAE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42095A-155F-4828-88E3-4DF16DB3926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 advClick="0" advTm="0">
    <p:push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6.xml"/><Relationship Id="rId3" Type="http://schemas.openxmlformats.org/officeDocument/2006/relationships/tags" Target="../tags/tag17.xml"/><Relationship Id="rId2" Type="http://schemas.openxmlformats.org/officeDocument/2006/relationships/image" Target="../media/image5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19.xml"/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tags" Target="../tags/tag18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5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5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4.xml"/><Relationship Id="rId8" Type="http://schemas.openxmlformats.org/officeDocument/2006/relationships/slideLayout" Target="../slideLayouts/slideLayout6.xml"/><Relationship Id="rId7" Type="http://schemas.openxmlformats.org/officeDocument/2006/relationships/image" Target="../media/image5.png"/><Relationship Id="rId6" Type="http://schemas.openxmlformats.org/officeDocument/2006/relationships/image" Target="../media/image32.png"/><Relationship Id="rId5" Type="http://schemas.openxmlformats.org/officeDocument/2006/relationships/tags" Target="../tags/tag23.xml"/><Relationship Id="rId4" Type="http://schemas.openxmlformats.org/officeDocument/2006/relationships/image" Target="../media/image31.png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5.png"/><Relationship Id="rId2" Type="http://schemas.openxmlformats.org/officeDocument/2006/relationships/image" Target="../media/image33.png"/><Relationship Id="rId1" Type="http://schemas.openxmlformats.org/officeDocument/2006/relationships/tags" Target="../tags/tag24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6" Type="http://schemas.openxmlformats.org/officeDocument/2006/relationships/slideLayout" Target="../slideLayouts/slideLayout6.xml"/><Relationship Id="rId15" Type="http://schemas.openxmlformats.org/officeDocument/2006/relationships/image" Target="../media/image5.png"/><Relationship Id="rId14" Type="http://schemas.openxmlformats.org/officeDocument/2006/relationships/image" Target="../media/image6.png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35.png"/><Relationship Id="rId3" Type="http://schemas.openxmlformats.org/officeDocument/2006/relationships/tags" Target="../tags/tag26.xml"/><Relationship Id="rId2" Type="http://schemas.openxmlformats.org/officeDocument/2006/relationships/image" Target="../media/image34.png"/><Relationship Id="rId1" Type="http://schemas.openxmlformats.org/officeDocument/2006/relationships/tags" Target="../tags/tag25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5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image" Target="../media/image5.png"/><Relationship Id="rId7" Type="http://schemas.openxmlformats.org/officeDocument/2006/relationships/image" Target="../media/image12.png"/><Relationship Id="rId6" Type="http://schemas.openxmlformats.org/officeDocument/2006/relationships/tags" Target="../tags/tag15.xml"/><Relationship Id="rId5" Type="http://schemas.openxmlformats.org/officeDocument/2006/relationships/image" Target="../media/image11.png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image" Target="../media/image10.png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5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5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5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6.xml"/><Relationship Id="rId3" Type="http://schemas.openxmlformats.org/officeDocument/2006/relationships/tags" Target="../tags/tag16.xml"/><Relationship Id="rId2" Type="http://schemas.openxmlformats.org/officeDocument/2006/relationships/image" Target="../media/image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5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82255" y="-8546"/>
            <a:ext cx="8745598" cy="5006763"/>
            <a:chOff x="82255" y="-8546"/>
            <a:chExt cx="8745598" cy="5006763"/>
          </a:xfrm>
        </p:grpSpPr>
        <p:sp>
          <p:nvSpPr>
            <p:cNvPr id="14" name="矩形 13"/>
            <p:cNvSpPr/>
            <p:nvPr/>
          </p:nvSpPr>
          <p:spPr>
            <a:xfrm>
              <a:off x="316147" y="257415"/>
              <a:ext cx="8511706" cy="4628670"/>
            </a:xfrm>
            <a:prstGeom prst="rect">
              <a:avLst/>
            </a:prstGeom>
            <a:noFill/>
            <a:ln w="12700">
              <a:solidFill>
                <a:srgbClr val="F0BD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67" b="-2"/>
            <a:stretch>
              <a:fillRect/>
            </a:stretch>
          </p:blipFill>
          <p:spPr>
            <a:xfrm>
              <a:off x="82255" y="-8546"/>
              <a:ext cx="7085204" cy="5006763"/>
            </a:xfrm>
            <a:prstGeom prst="rect">
              <a:avLst/>
            </a:prstGeom>
          </p:spPr>
        </p:pic>
        <p:grpSp>
          <p:nvGrpSpPr>
            <p:cNvPr id="13" name="组合 12"/>
            <p:cNvGrpSpPr/>
            <p:nvPr/>
          </p:nvGrpSpPr>
          <p:grpSpPr>
            <a:xfrm>
              <a:off x="4915402" y="709994"/>
              <a:ext cx="3755071" cy="4125279"/>
              <a:chOff x="4719454" y="677336"/>
              <a:chExt cx="3918969" cy="4305336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08996" y="2523536"/>
                <a:ext cx="3739884" cy="2459136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19454" y="677336"/>
                <a:ext cx="3918969" cy="2955323"/>
              </a:xfrm>
              <a:prstGeom prst="rect">
                <a:avLst/>
              </a:prstGeom>
            </p:spPr>
          </p:pic>
        </p:grpSp>
      </p:grpSp>
      <p:sp>
        <p:nvSpPr>
          <p:cNvPr id="10" name="矩形 9"/>
          <p:cNvSpPr/>
          <p:nvPr/>
        </p:nvSpPr>
        <p:spPr>
          <a:xfrm>
            <a:off x="857471" y="1274634"/>
            <a:ext cx="3579824" cy="2535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9000"/>
              </a:lnSpc>
              <a:spcAft>
                <a:spcPts val="0"/>
              </a:spcAft>
            </a:pPr>
            <a:r>
              <a:rPr lang="zh-CN" altLang="en-US" sz="11000" kern="100" spc="-2500" dirty="0" smtClean="0">
                <a:solidFill>
                  <a:srgbClr val="804024"/>
                </a:solidFill>
                <a:latin typeface="汉仪跳跳体简" panose="00020600040101010101" pitchFamily="18" charset="-122"/>
                <a:ea typeface="汉仪跳跳体简" panose="00020600040101010101" pitchFamily="18" charset="-122"/>
                <a:cs typeface="Times New Roman" panose="02020603050405020304" pitchFamily="18" charset="0"/>
              </a:rPr>
              <a:t>感恩节</a:t>
            </a:r>
            <a:endParaRPr lang="en-US" altLang="zh-CN" sz="11000" kern="100" spc="-2500" dirty="0" smtClean="0">
              <a:solidFill>
                <a:srgbClr val="804024"/>
              </a:solidFill>
              <a:latin typeface="汉仪跳跳体简" panose="00020600040101010101" pitchFamily="18" charset="-122"/>
              <a:ea typeface="汉仪跳跳体简" panose="00020600040101010101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ts val="9000"/>
              </a:lnSpc>
              <a:spcAft>
                <a:spcPts val="0"/>
              </a:spcAft>
            </a:pPr>
            <a:r>
              <a:rPr lang="zh-CN" altLang="en-US" sz="11000" kern="100" spc="-2500" dirty="0" smtClean="0">
                <a:solidFill>
                  <a:srgbClr val="804024"/>
                </a:solidFill>
                <a:latin typeface="汉仪跳跳体简" panose="00020600040101010101" pitchFamily="18" charset="-122"/>
                <a:ea typeface="汉仪跳跳体简" panose="00020600040101010101" pitchFamily="18" charset="-122"/>
                <a:cs typeface="Times New Roman" panose="02020603050405020304" pitchFamily="18" charset="0"/>
              </a:rPr>
              <a:t>快乐</a:t>
            </a:r>
            <a:endParaRPr lang="zh-CN" altLang="zh-CN" sz="11000" kern="100" spc="-2500" dirty="0">
              <a:solidFill>
                <a:srgbClr val="804024"/>
              </a:solidFill>
              <a:latin typeface="汉仪跳跳体简" panose="00020600040101010101" pitchFamily="18" charset="-122"/>
              <a:ea typeface="汉仪跳跳体简" panose="00020600040101010101" pitchFamily="18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86983" y="3322422"/>
            <a:ext cx="30187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r>
              <a:rPr lang="en-US" altLang="zh-CN" sz="3200" dirty="0" smtClean="0">
                <a:solidFill>
                  <a:srgbClr val="804024"/>
                </a:solidFill>
                <a:latin typeface="汉仪跳跳体简" panose="00020600040101010101" pitchFamily="18" charset="-122"/>
                <a:ea typeface="汉仪跳跳体简" panose="00020600040101010101" pitchFamily="18" charset="-122"/>
              </a:rPr>
              <a:t>Thanksgiving Day</a:t>
            </a:r>
            <a:endParaRPr lang="zh-CN" altLang="en-US" sz="3200" dirty="0">
              <a:solidFill>
                <a:srgbClr val="804024"/>
              </a:solidFill>
              <a:latin typeface="汉仪跳跳体简" panose="00020600040101010101" pitchFamily="18" charset="-122"/>
              <a:ea typeface="汉仪跳跳体简" panose="00020600040101010101" pitchFamily="18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61490" y="3970655"/>
            <a:ext cx="1706880" cy="589280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>
              <a:lnSpc>
                <a:spcPts val="4000"/>
              </a:lnSpc>
              <a:spcAft>
                <a:spcPts val="0"/>
              </a:spcAft>
            </a:pPr>
            <a:r>
              <a:rPr lang="zh-CN" altLang="zh-CN" sz="1400" kern="1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阿里巴巴普惠体 R" panose="00020600040101010101" pitchFamily="18" charset="-122"/>
              </a:rPr>
              <a:t>酷渲（</a:t>
            </a:r>
            <a:r>
              <a:rPr lang="zh-CN" altLang="zh-CN" sz="1600" kern="1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阿里巴巴普惠体 R" panose="00020600040101010101" pitchFamily="18" charset="-122"/>
              </a:rPr>
              <a:t>北京</a:t>
            </a:r>
            <a:r>
              <a:rPr lang="zh-CN" altLang="zh-CN" sz="1400" kern="1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阿里巴巴普惠体 R" panose="00020600040101010101" pitchFamily="18" charset="-122"/>
              </a:rPr>
              <a:t>）科技有限公司</a:t>
            </a:r>
            <a:endParaRPr lang="zh-CN" altLang="zh-CN" sz="1400" kern="100" dirty="0">
              <a:solidFill>
                <a:srgbClr val="804024"/>
              </a:solidFill>
              <a:latin typeface="微软雅黑" panose="020B0503020204020204" charset="-122"/>
              <a:ea typeface="微软雅黑" panose="020B0503020204020204" charset="-122"/>
              <a:cs typeface="阿里巴巴普惠体 R" panose="00020600040101010101" pitchFamily="18" charset="-122"/>
            </a:endParaRPr>
          </a:p>
        </p:txBody>
      </p:sp>
      <p:pic>
        <p:nvPicPr>
          <p:cNvPr id="2" name="图片 1" descr="酷渲--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3810" y="0"/>
            <a:ext cx="2741295" cy="2705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810260" y="796290"/>
            <a:ext cx="3319145" cy="43935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0" indent="-171450" algn="l" fontAlgn="auto">
              <a:lnSpc>
                <a:spcPct val="25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 </a:t>
            </a:r>
            <a:r>
              <a:rPr lang="zh-CN" altLang="en-US" sz="12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启动页设置：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管理后台-管理-门户设置-启动页配置</a:t>
            </a:r>
            <a:endParaRPr lang="zh-CN" altLang="en-US" sz="12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5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2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启动页开关：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启用状态</a:t>
            </a:r>
            <a:endParaRPr lang="zh-CN" altLang="en-US" sz="12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5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2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端口选择：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小程序/其他端</a:t>
            </a:r>
            <a:endParaRPr lang="zh-CN" altLang="en-US" sz="12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Arial" panose="020B0604020202020204"/>
            </a:endParaRPr>
          </a:p>
          <a:p>
            <a:pPr lvl="0" indent="0" algn="l" fontAlgn="auto">
              <a:lnSpc>
                <a:spcPct val="25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    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目前小程序支持自定义启动页停留时长</a:t>
            </a:r>
            <a:endParaRPr lang="zh-CN" altLang="en-US" sz="12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Arial" panose="020B0604020202020204"/>
            </a:endParaRPr>
          </a:p>
          <a:p>
            <a:pPr lvl="0" indent="0" algn="l" fontAlgn="auto">
              <a:lnSpc>
                <a:spcPct val="25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 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   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启动页配置-点击“更改”选择对应在启动页，上传完成后点击保存。</a:t>
            </a:r>
            <a:endParaRPr lang="zh-CN" altLang="en-US" sz="1200" b="0" i="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Arial" panose="020B0604020202020204"/>
            </a:endParaRPr>
          </a:p>
          <a:p>
            <a:pPr lvl="0" algn="l" fontAlgn="auto">
              <a:lnSpc>
                <a:spcPct val="23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endParaRPr lang="zh-CN" altLang="en-US" sz="1200" i="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>
              <a:lnSpc>
                <a:spcPct val="150000"/>
              </a:lnSpc>
            </a:pPr>
            <a:endParaRPr lang="zh-CN" altLang="en-US" sz="1400" i="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1219200">
              <a:lnSpc>
                <a:spcPct val="150000"/>
              </a:lnSpc>
            </a:pP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01955" y="369570"/>
            <a:ext cx="5543550" cy="3371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200"/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平台功能及相应展示模块（banner、启动页、</a:t>
            </a:r>
            <a:r>
              <a:rPr lang="en-US" altLang="zh-CN" sz="16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icon</a:t>
            </a:r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）设置</a:t>
            </a:r>
            <a:endParaRPr lang="zh-CN" altLang="en-US" sz="1600" b="1" kern="0" spc="-800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57675" y="796290"/>
            <a:ext cx="4340225" cy="367919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图片 3" descr="酷渲--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3810" y="0"/>
            <a:ext cx="2741295" cy="27051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 advClick="0" advTm="0"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810260" y="796290"/>
            <a:ext cx="7915275" cy="817880"/>
          </a:xfrm>
          <a:prstGeom prst="rect">
            <a:avLst/>
          </a:prstGeom>
        </p:spPr>
        <p:txBody>
          <a:bodyPr wrap="square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0" algn="l" fontAlgn="auto">
              <a:lnSpc>
                <a:spcPct val="25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2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icon</a:t>
            </a:r>
            <a:r>
              <a:rPr lang="zh-CN" altLang="en-US" sz="12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宫格：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移动端自定义-点击icon宫格-找到社区-点击移动箭头，将社区移至前十-点击“编辑”，替换icon。</a:t>
            </a:r>
            <a:endParaRPr lang="zh-CN" altLang="en-US" sz="1200" b="0" i="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Arial" panose="020B0604020202020204"/>
            </a:endParaRPr>
          </a:p>
          <a:p>
            <a:pPr lvl="0" algn="l" fontAlgn="auto">
              <a:lnSpc>
                <a:spcPct val="23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endParaRPr lang="zh-CN" altLang="en-US" sz="1200" i="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>
              <a:lnSpc>
                <a:spcPct val="150000"/>
              </a:lnSpc>
            </a:pPr>
            <a:endParaRPr lang="zh-CN" altLang="en-US" sz="1400" i="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1219200">
              <a:lnSpc>
                <a:spcPct val="150000"/>
              </a:lnSpc>
            </a:pP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01955" y="369570"/>
            <a:ext cx="5453380" cy="3371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200"/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平台功能及相应展示模块（banner、启动页、</a:t>
            </a:r>
            <a:r>
              <a:rPr lang="en-US" altLang="zh-CN" sz="16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icon</a:t>
            </a:r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）设置</a:t>
            </a:r>
            <a:endParaRPr lang="zh-CN" altLang="en-US" sz="1600" b="1" kern="0" spc="-800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39" name="图片 3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97535" y="1819910"/>
            <a:ext cx="7801610" cy="248158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0" name="图片 39" descr="酷渲--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3810" y="0"/>
            <a:ext cx="2741295" cy="27051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 spd="slow" advClick="0" advTm="0">
    <p:pu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742315" y="1301115"/>
            <a:ext cx="2362835" cy="19627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altLang="zh-CN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1. </a:t>
            </a:r>
            <a:r>
              <a:rPr lang="zh-CN" altLang="en-US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管理端积分设置</a:t>
            </a:r>
            <a:endParaRPr lang="en-US" altLang="zh-CN" sz="1400" b="1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  管理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端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运营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激励规则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编辑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编辑社区积分获得的相关内容（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奖励积分&amp;上限设置）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点击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保存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ea"/>
            </a:endParaRPr>
          </a:p>
          <a:p>
            <a:pPr indent="0" fontAlgn="auto">
              <a:lnSpc>
                <a:spcPct val="170000"/>
              </a:lnSpc>
              <a:buFont typeface="Wingdings" panose="05000000000000000000" charset="0"/>
              <a:buNone/>
            </a:pPr>
            <a:endParaRPr lang="zh-CN" altLang="en-US"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5630" y="2668905"/>
            <a:ext cx="5603875" cy="21767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5630" y="1125855"/>
            <a:ext cx="5619115" cy="1543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4015" y="269240"/>
            <a:ext cx="7125970" cy="530225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1219200">
              <a:lnSpc>
                <a:spcPct val="100000"/>
              </a:lnSpc>
            </a:pPr>
            <a:r>
              <a:rPr lang="zh-CN" altLang="en-US" sz="2800" b="1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</a:t>
            </a:r>
            <a:r>
              <a:rPr lang="en-US" altLang="zh-CN" sz="2800" b="1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800" b="1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 sz="2800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感恩有你，一路相伴</a:t>
            </a:r>
            <a:r>
              <a:rPr lang="zh-CN" altLang="en-US" sz="2000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（主题参考）</a:t>
            </a:r>
            <a:endParaRPr lang="zh-CN" altLang="en-US" sz="2000" kern="0" spc="-500" dirty="0">
              <a:solidFill>
                <a:srgbClr val="80402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63135" y="802005"/>
            <a:ext cx="3234055" cy="344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 b="1">
                <a:ln w="15875"/>
                <a:solidFill>
                  <a:schemeClr val="accent6">
                    <a:lumMod val="75000"/>
                  </a:schemeClr>
                </a:soli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管理端编辑页面展示</a:t>
            </a:r>
            <a:endParaRPr lang="zh-CN" altLang="en-US" sz="1400" b="1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 sz="1400" b="1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6" name="图片 5" descr="酷渲--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3810" y="0"/>
            <a:ext cx="2741295" cy="27051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41325" y="1301115"/>
            <a:ext cx="2948940" cy="19627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altLang="zh-CN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2. </a:t>
            </a:r>
            <a:r>
              <a:rPr lang="zh-CN" altLang="en-US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管理端商品设置</a:t>
            </a:r>
            <a:endParaRPr lang="en-US" altLang="zh-CN" sz="1400" b="1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indent="0" fontAlgn="auto">
              <a:lnSpc>
                <a:spcPct val="170000"/>
              </a:lnSpc>
              <a:buFont typeface="Wingdings" panose="05000000000000000000" charset="0"/>
              <a:buNone/>
            </a:pP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  管理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端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运营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积分管理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积分商城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新建商品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ea"/>
            </a:endParaRPr>
          </a:p>
          <a:p>
            <a:pPr indent="0" fontAlgn="auto">
              <a:lnSpc>
                <a:spcPct val="170000"/>
              </a:lnSpc>
              <a:buFont typeface="Wingdings" panose="05000000000000000000" charset="0"/>
              <a:buNone/>
            </a:pPr>
            <a:r>
              <a:rPr lang="zh-CN" altLang="en-US" sz="1200" i="1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设置商品基本信息、领取方式、兑换设置</a:t>
            </a:r>
            <a:endParaRPr lang="zh-CN" altLang="en-US" sz="1200" i="1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4015" y="269240"/>
            <a:ext cx="7125970" cy="530225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1219200">
              <a:lnSpc>
                <a:spcPct val="100000"/>
              </a:lnSpc>
            </a:pPr>
            <a:r>
              <a:rPr lang="zh-CN" altLang="en-US" sz="2800" b="1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</a:t>
            </a:r>
            <a:r>
              <a:rPr lang="en-US" altLang="zh-CN" sz="2800" b="1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800" b="1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 sz="2800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感恩有你，一路相伴</a:t>
            </a:r>
            <a:r>
              <a:rPr lang="zh-CN" altLang="en-US" sz="2000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（主题参考）</a:t>
            </a:r>
            <a:endParaRPr lang="zh-CN" altLang="en-US" sz="2000" kern="0" spc="-500" dirty="0">
              <a:solidFill>
                <a:srgbClr val="80402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63135" y="956310"/>
            <a:ext cx="3234055" cy="344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 b="1">
                <a:ln w="15875"/>
                <a:solidFill>
                  <a:schemeClr val="accent6">
                    <a:lumMod val="75000"/>
                  </a:schemeClr>
                </a:soli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管理端编辑页面展示</a:t>
            </a:r>
            <a:endParaRPr lang="zh-CN" altLang="en-US" sz="1400" b="1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 sz="1400" b="1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51860" y="1248410"/>
            <a:ext cx="5099050" cy="13233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1860" y="2571750"/>
            <a:ext cx="2139315" cy="16910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175" y="2571750"/>
            <a:ext cx="2973070" cy="1873250"/>
          </a:xfrm>
          <a:prstGeom prst="rect">
            <a:avLst/>
          </a:prstGeom>
        </p:spPr>
      </p:pic>
      <p:pic>
        <p:nvPicPr>
          <p:cNvPr id="9" name="图片 8" descr="酷渲--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3810" y="0"/>
            <a:ext cx="2741295" cy="27051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74015" y="269240"/>
            <a:ext cx="7125970" cy="530225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1219200">
              <a:lnSpc>
                <a:spcPct val="100000"/>
              </a:lnSpc>
            </a:pPr>
            <a:r>
              <a:rPr lang="zh-CN" altLang="en-US" sz="2800" b="1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</a:t>
            </a:r>
            <a:r>
              <a:rPr lang="en-US" altLang="zh-CN" sz="2800" b="1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800" b="1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 sz="2800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感恩有你，一路相伴</a:t>
            </a:r>
            <a:r>
              <a:rPr lang="zh-CN" altLang="en-US" sz="2000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（主题参考）</a:t>
            </a:r>
            <a:endParaRPr lang="zh-CN" altLang="en-US" sz="2000" kern="0" spc="-500" dirty="0">
              <a:solidFill>
                <a:srgbClr val="80402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1655" y="1275715"/>
            <a:ext cx="3065145" cy="10782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3</a:t>
            </a:r>
            <a:r>
              <a:rPr lang="zh-CN" altLang="en-US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、管理员创建圈子：</a:t>
            </a:r>
            <a:endParaRPr lang="zh-CN" altLang="en-US" sz="1400" b="1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运营-社区管理-圈子管理-新建圈子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46480" y="2888615"/>
            <a:ext cx="2799080" cy="14395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4</a:t>
            </a:r>
            <a:r>
              <a:rPr lang="zh-CN" altLang="en-US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、完善圈子信息：</a:t>
            </a:r>
            <a:endParaRPr lang="zh-CN" altLang="en-US" sz="1400" b="1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圈子名称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圈子封面（素材有提供）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圈子介绍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19170" y="1494790"/>
            <a:ext cx="5073650" cy="12439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1515" y="2231390"/>
            <a:ext cx="3928110" cy="243776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763135" y="1149985"/>
            <a:ext cx="3234055" cy="344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 b="1">
                <a:ln w="15875"/>
                <a:solidFill>
                  <a:schemeClr val="accent6">
                    <a:lumMod val="75000"/>
                  </a:schemeClr>
                </a:soli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管理端编辑页面展示</a:t>
            </a:r>
            <a:endParaRPr lang="zh-CN" altLang="en-US" sz="1400" b="1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 sz="1400" b="1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7" name="图片 6" descr="酷渲--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3810" y="0"/>
            <a:ext cx="2741295" cy="27051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74015" y="269240"/>
            <a:ext cx="7125970" cy="530225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1219200">
              <a:lnSpc>
                <a:spcPct val="100000"/>
              </a:lnSpc>
            </a:pPr>
            <a:r>
              <a:rPr lang="zh-CN" altLang="en-US" sz="2800" b="1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</a:t>
            </a:r>
            <a:r>
              <a:rPr lang="en-US" altLang="zh-CN" sz="2800" b="1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800" b="1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 sz="2800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感恩有你，一路相伴</a:t>
            </a:r>
            <a:r>
              <a:rPr lang="zh-CN" altLang="en-US" sz="2000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（主题参考）</a:t>
            </a:r>
            <a:endParaRPr lang="zh-CN" altLang="en-US" sz="2000" kern="0" spc="-500" dirty="0">
              <a:solidFill>
                <a:srgbClr val="80402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1830" y="1365250"/>
            <a:ext cx="2234565" cy="2404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altLang="zh-CN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5</a:t>
            </a:r>
            <a:r>
              <a:rPr lang="zh-CN" altLang="en-US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. 学员端社区操作路径</a:t>
            </a:r>
            <a:endParaRPr lang="zh-CN" altLang="en-US" sz="1400" b="1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indent="0" fontAlgn="auto">
              <a:lnSpc>
                <a:spcPct val="180000"/>
              </a:lnSpc>
              <a:buFont typeface="Wingdings" panose="05000000000000000000" charset="0"/>
              <a:buNone/>
            </a:pP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   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学员端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社区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发表文章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填写内容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圈子选择『感恩有你，一路相伴』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点击发布。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61840" y="974725"/>
            <a:ext cx="3234055" cy="344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 b="1">
                <a:ln w="15875"/>
                <a:solidFill>
                  <a:schemeClr val="accent6">
                    <a:lumMod val="75000"/>
                  </a:schemeClr>
                </a:soli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学员端编辑页面展示</a:t>
            </a:r>
            <a:endParaRPr lang="zh-CN" altLang="en-US" sz="1400" b="1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 sz="1400" b="1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3296" r="2133" b="10328"/>
          <a:stretch>
            <a:fillRect/>
          </a:stretch>
        </p:blipFill>
        <p:spPr>
          <a:xfrm>
            <a:off x="3251835" y="1319530"/>
            <a:ext cx="5318760" cy="1758315"/>
          </a:xfrm>
          <a:prstGeom prst="rec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2450" y="2397760"/>
            <a:ext cx="3632200" cy="2330450"/>
          </a:xfrm>
          <a:prstGeom prst="rec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</p:pic>
      <p:pic>
        <p:nvPicPr>
          <p:cNvPr id="7" name="图片 6" descr="酷渲--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3810" y="0"/>
            <a:ext cx="2741295" cy="27051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74015" y="269240"/>
            <a:ext cx="7125970" cy="530225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1219200">
              <a:lnSpc>
                <a:spcPct val="100000"/>
              </a:lnSpc>
            </a:pPr>
            <a:r>
              <a:rPr lang="zh-CN" altLang="en-US" sz="2800" b="1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</a:t>
            </a:r>
            <a:r>
              <a:rPr lang="en-US" altLang="zh-CN" sz="2800" b="1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800" b="1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 sz="2800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感恩有你，一路相伴</a:t>
            </a:r>
            <a:r>
              <a:rPr lang="zh-CN" altLang="en-US" sz="2000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（主题参考）</a:t>
            </a:r>
            <a:endParaRPr lang="zh-CN" altLang="en-US" sz="2000" kern="0" spc="-500" dirty="0">
              <a:solidFill>
                <a:srgbClr val="80402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1830" y="1365250"/>
            <a:ext cx="2234565" cy="2404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altLang="zh-CN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6</a:t>
            </a:r>
            <a:r>
              <a:rPr lang="zh-CN" altLang="en-US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. 学员端商品兑换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   </a:t>
            </a:r>
            <a:endParaRPr lang="en-US" altLang="zh-CN" sz="14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ea"/>
            </a:endParaRPr>
          </a:p>
          <a:p>
            <a:pPr indent="0" fontAlgn="auto">
              <a:lnSpc>
                <a:spcPct val="200000"/>
              </a:lnSpc>
              <a:buNone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学员（手机）端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我的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工具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积分商城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点击商品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立即兑换。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61840" y="974725"/>
            <a:ext cx="3234055" cy="344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 b="1">
                <a:ln w="15875"/>
                <a:solidFill>
                  <a:schemeClr val="accent6">
                    <a:lumMod val="75000"/>
                  </a:schemeClr>
                </a:soli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学员端编辑页面展示</a:t>
            </a:r>
            <a:endParaRPr lang="zh-CN" altLang="en-US" sz="1400" b="1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 sz="1400" b="1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3910" y="1454150"/>
            <a:ext cx="1621790" cy="30848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2085" y="1419225"/>
            <a:ext cx="1517650" cy="31197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8970" y="1419225"/>
            <a:ext cx="1664335" cy="3155315"/>
          </a:xfrm>
          <a:prstGeom prst="rect">
            <a:avLst/>
          </a:prstGeom>
        </p:spPr>
      </p:pic>
      <p:pic>
        <p:nvPicPr>
          <p:cNvPr id="131" name="图片 130" descr="酷渲--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3810" y="0"/>
            <a:ext cx="2741295" cy="27051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74015" y="269240"/>
            <a:ext cx="7125970" cy="530225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1219200">
              <a:lnSpc>
                <a:spcPct val="100000"/>
              </a:lnSpc>
            </a:pPr>
            <a:r>
              <a:rPr lang="zh-CN" altLang="en-US" sz="2800" b="1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</a:t>
            </a:r>
            <a:r>
              <a:rPr lang="en-US" altLang="zh-CN" sz="2800" b="1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800" b="1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 sz="2800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感恩同行，温情相伴</a:t>
            </a:r>
            <a:r>
              <a:rPr lang="zh-CN" altLang="en-US" sz="2000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（主题参考）</a:t>
            </a:r>
            <a:endParaRPr lang="zh-CN" altLang="en-US" sz="2000" kern="0" spc="-500" dirty="0">
              <a:solidFill>
                <a:srgbClr val="80402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0085" y="1144905"/>
            <a:ext cx="2358390" cy="2404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altLang="zh-CN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1</a:t>
            </a:r>
            <a:r>
              <a:rPr lang="zh-CN" altLang="en-US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. 管理端上传素材</a:t>
            </a:r>
            <a:endParaRPr lang="zh-CN" altLang="en-US" sz="1400" b="1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indent="0" fontAlgn="auto">
              <a:lnSpc>
                <a:spcPct val="180000"/>
              </a:lnSpc>
              <a:buFont typeface="Wingdings" panose="05000000000000000000" charset="0"/>
              <a:buNone/>
            </a:pP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   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管理端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知识库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素材库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本地上传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上传知识（本地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上传）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ea"/>
            </a:endParaRPr>
          </a:p>
          <a:p>
            <a:pPr indent="0" fontAlgn="auto">
              <a:lnSpc>
                <a:spcPct val="130000"/>
              </a:lnSpc>
              <a:buFont typeface="Wingdings" panose="05000000000000000000" charset="0"/>
              <a:buNone/>
            </a:pPr>
            <a:r>
              <a:rPr lang="zh-CN" altLang="en-US" sz="1000" i="1" kern="0" dirty="0">
                <a:solidFill>
                  <a:srgbClr val="C0000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注意：音视频文件限制在5G内，具体格式可在平台查看</a:t>
            </a:r>
            <a:endParaRPr lang="zh-CN" altLang="en-US" sz="1000" i="1" kern="0" dirty="0">
              <a:solidFill>
                <a:srgbClr val="C00000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8660" y="1017905"/>
            <a:ext cx="5233670" cy="24663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6995" y="2884805"/>
            <a:ext cx="3315335" cy="2037715"/>
          </a:xfrm>
          <a:prstGeom prst="rect">
            <a:avLst/>
          </a:prstGeom>
        </p:spPr>
      </p:pic>
      <p:pic>
        <p:nvPicPr>
          <p:cNvPr id="7" name="图片 6" descr="酷渲--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3810" y="0"/>
            <a:ext cx="2741295" cy="27051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74015" y="269240"/>
            <a:ext cx="7125970" cy="530225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1219200">
              <a:lnSpc>
                <a:spcPct val="100000"/>
              </a:lnSpc>
            </a:pPr>
            <a:r>
              <a:rPr lang="zh-CN" altLang="en-US" sz="2800" b="1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</a:t>
            </a:r>
            <a:r>
              <a:rPr lang="en-US" altLang="zh-CN" sz="2800" b="1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800" b="1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 sz="2800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感恩同行，温情相伴</a:t>
            </a:r>
            <a:r>
              <a:rPr lang="zh-CN" altLang="en-US" sz="2000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（主题参考）</a:t>
            </a:r>
            <a:endParaRPr lang="zh-CN" altLang="en-US" sz="2000" kern="0" spc="-500" dirty="0">
              <a:solidFill>
                <a:srgbClr val="80402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87425" y="1596390"/>
            <a:ext cx="2932430" cy="3188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altLang="zh-CN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2. 学习项目创建</a:t>
            </a:r>
            <a:endParaRPr lang="en-US" altLang="zh-CN" sz="1400" b="1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indent="0" fontAlgn="auto">
              <a:lnSpc>
                <a:spcPct val="170000"/>
              </a:lnSpc>
              <a:buFont typeface="Wingdings" panose="05000000000000000000" charset="0"/>
              <a:buNone/>
            </a:pP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   管理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端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-培训-学习项目-新建学习项目-添加所选定的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素材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-编辑项目内容-点击发布。</a:t>
            </a:r>
            <a:endParaRPr lang="en-US" altLang="zh-CN" sz="14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ea"/>
            </a:endParaRPr>
          </a:p>
          <a:p>
            <a:pPr indent="0" fontAlgn="auto">
              <a:lnSpc>
                <a:spcPct val="170000"/>
              </a:lnSpc>
              <a:buFont typeface="Wingdings" panose="05000000000000000000" charset="0"/>
              <a:buNone/>
            </a:pPr>
            <a:r>
              <a:rPr lang="zh-CN" altLang="en-US" sz="1200" kern="0" dirty="0">
                <a:solidFill>
                  <a:srgbClr val="C0000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注意：项目封面需在【高级编辑】模式下进行更换</a:t>
            </a:r>
            <a:endParaRPr lang="zh-CN" altLang="en-US" sz="1200" kern="0" dirty="0">
              <a:solidFill>
                <a:srgbClr val="C00000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ea"/>
            </a:endParaRPr>
          </a:p>
          <a:p>
            <a:pPr indent="0" fontAlgn="auto">
              <a:lnSpc>
                <a:spcPct val="170000"/>
              </a:lnSpc>
              <a:buFont typeface="Wingdings" panose="05000000000000000000" charset="0"/>
              <a:buNone/>
            </a:pPr>
            <a:endParaRPr lang="zh-CN" altLang="en-US" sz="1200" kern="0" dirty="0">
              <a:solidFill>
                <a:srgbClr val="C00000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ea"/>
            </a:endParaRPr>
          </a:p>
          <a:p>
            <a:pPr indent="0" fontAlgn="auto">
              <a:lnSpc>
                <a:spcPct val="170000"/>
              </a:lnSpc>
              <a:buFont typeface="Wingdings" panose="05000000000000000000" charset="0"/>
              <a:buNone/>
            </a:pPr>
            <a:endParaRPr lang="en-US" altLang="zh-CN" sz="1200" kern="0" dirty="0">
              <a:solidFill>
                <a:srgbClr val="C00000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ea"/>
            </a:endParaRPr>
          </a:p>
          <a:p>
            <a:pPr indent="0" fontAlgn="auto">
              <a:lnSpc>
                <a:spcPct val="170000"/>
              </a:lnSpc>
              <a:buFont typeface="Wingdings" panose="05000000000000000000" charset="0"/>
              <a:buNone/>
            </a:pPr>
            <a:endParaRPr lang="en-US" altLang="zh-CN" sz="1200" kern="0" dirty="0">
              <a:solidFill>
                <a:srgbClr val="C00000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ea"/>
            </a:endParaRPr>
          </a:p>
        </p:txBody>
      </p:sp>
      <p:grpSp>
        <p:nvGrpSpPr>
          <p:cNvPr id="21" name="组合 20"/>
          <p:cNvGrpSpPr/>
          <p:nvPr>
            <p:custDataLst>
              <p:tags r:id="rId1"/>
            </p:custDataLst>
          </p:nvPr>
        </p:nvGrpSpPr>
        <p:grpSpPr>
          <a:xfrm rot="0">
            <a:off x="4197985" y="1058545"/>
            <a:ext cx="4523740" cy="3898900"/>
            <a:chOff x="2337" y="3622"/>
            <a:chExt cx="14526" cy="12681"/>
          </a:xfrm>
        </p:grpSpPr>
        <p:sp>
          <p:nvSpPr>
            <p:cNvPr id="22" name="椭圆 21"/>
            <p:cNvSpPr/>
            <p:nvPr>
              <p:custDataLst>
                <p:tags r:id="rId2"/>
              </p:custDataLst>
            </p:nvPr>
          </p:nvSpPr>
          <p:spPr>
            <a:xfrm flipV="1">
              <a:off x="3909" y="16095"/>
              <a:ext cx="11382" cy="209"/>
            </a:xfrm>
            <a:prstGeom prst="ellipse">
              <a:avLst/>
            </a:prstGeom>
            <a:gradFill>
              <a:gsLst>
                <a:gs pos="100000">
                  <a:srgbClr val="FFFFFF">
                    <a:alpha val="0"/>
                  </a:srgbClr>
                </a:gs>
                <a:gs pos="31000">
                  <a:srgbClr val="C8C8C8"/>
                </a:gs>
                <a:gs pos="0">
                  <a:srgbClr val="615F5F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23" name="图片 22" descr="bjb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2337" y="3622"/>
              <a:ext cx="14526" cy="12607"/>
            </a:xfrm>
            <a:prstGeom prst="rect">
              <a:avLst/>
            </a:prstGeom>
          </p:spPr>
        </p:pic>
        <p:pic>
          <p:nvPicPr>
            <p:cNvPr id="24" name="图片 23" descr="C:/Users/wps/Desktop/xiezuo20241105-113134.pngxiezuo20241105-113134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 cstate="email"/>
            <a:srcRect l="7578" t="3" r="7578" b="3"/>
            <a:stretch>
              <a:fillRect/>
            </a:stretch>
          </p:blipFill>
          <p:spPr>
            <a:xfrm>
              <a:off x="2880" y="4097"/>
              <a:ext cx="13443" cy="8035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7278" h="4362">
                  <a:moveTo>
                    <a:pt x="0" y="0"/>
                  </a:moveTo>
                  <a:lnTo>
                    <a:pt x="7278" y="0"/>
                  </a:lnTo>
                  <a:lnTo>
                    <a:pt x="7278" y="4362"/>
                  </a:lnTo>
                  <a:lnTo>
                    <a:pt x="0" y="4362"/>
                  </a:lnTo>
                  <a:lnTo>
                    <a:pt x="0" y="0"/>
                  </a:lnTo>
                  <a:close/>
                </a:path>
              </a:pathLst>
            </a:custGeom>
            <a:ln w="6350">
              <a:solidFill>
                <a:srgbClr val="000000"/>
              </a:solidFill>
            </a:ln>
          </p:spPr>
        </p:pic>
      </p:grpSp>
      <p:sp>
        <p:nvSpPr>
          <p:cNvPr id="29" name="文本框 28"/>
          <p:cNvSpPr txBox="1"/>
          <p:nvPr/>
        </p:nvSpPr>
        <p:spPr>
          <a:xfrm>
            <a:off x="1466215" y="4324350"/>
            <a:ext cx="36296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200000"/>
              </a:lnSpc>
              <a:buNone/>
            </a:pPr>
            <a:r>
              <a:rPr lang="zh-CN" altLang="en-US" sz="1200" i="1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根据企业需求可设置</a:t>
            </a:r>
            <a:r>
              <a:rPr lang="en-US" altLang="zh-CN" sz="1200" i="1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 </a:t>
            </a:r>
            <a:r>
              <a:rPr lang="zh-CN" altLang="en-US" sz="1200" i="1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自学</a:t>
            </a:r>
            <a:r>
              <a:rPr lang="en-US" altLang="zh-CN" sz="1200" i="1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\</a:t>
            </a:r>
            <a:r>
              <a:rPr lang="zh-CN" altLang="en-US" sz="1200" i="1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任务分派</a:t>
            </a:r>
            <a:r>
              <a:rPr lang="en-US" altLang="zh-CN" sz="1200" i="1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 </a:t>
            </a:r>
            <a:r>
              <a:rPr lang="zh-CN" altLang="en-US" sz="1200" i="1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+mn-ea"/>
              </a:rPr>
              <a:t>两种学习方式</a:t>
            </a:r>
            <a:endParaRPr lang="zh-CN" altLang="en-US" sz="1200" i="1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+mn-ea"/>
            </a:endParaRPr>
          </a:p>
        </p:txBody>
      </p:sp>
      <p:pic>
        <p:nvPicPr>
          <p:cNvPr id="30" name="图片 29" descr="酷渲--logo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53810" y="0"/>
            <a:ext cx="2741295" cy="27051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74015" y="269240"/>
            <a:ext cx="7125970" cy="530225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1219200">
              <a:lnSpc>
                <a:spcPct val="100000"/>
              </a:lnSpc>
            </a:pPr>
            <a:r>
              <a:rPr lang="zh-CN" altLang="en-US" sz="2800" b="1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</a:t>
            </a:r>
            <a:r>
              <a:rPr lang="en-US" altLang="zh-CN" sz="2800" b="1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800" b="1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 sz="2800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感恩同行，温情相伴</a:t>
            </a:r>
            <a:r>
              <a:rPr lang="zh-CN" altLang="en-US" sz="2000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（主题参考）</a:t>
            </a:r>
            <a:endParaRPr lang="zh-CN" altLang="en-US" sz="2000" kern="0" spc="-500" dirty="0">
              <a:solidFill>
                <a:srgbClr val="80402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44930" y="3933190"/>
            <a:ext cx="7113270" cy="9531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altLang="zh-CN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3. </a:t>
            </a:r>
            <a:r>
              <a:rPr lang="zh-CN" altLang="en-US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学习项目数据统计</a:t>
            </a:r>
            <a:endParaRPr lang="en-US" altLang="zh-CN" sz="1400" b="1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  管理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端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-培训-学习项目-项目名称（选择对应项目）-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点击数据-任务监控\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自学记录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；</a:t>
            </a:r>
            <a:endParaRPr lang="en-US" altLang="zh-CN" sz="14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ea"/>
            </a:endParaRPr>
          </a:p>
          <a:p>
            <a:pPr indent="0" fontAlgn="auto">
              <a:lnSpc>
                <a:spcPct val="170000"/>
              </a:lnSpc>
              <a:buFont typeface="Wingdings" panose="05000000000000000000" charset="0"/>
              <a:buNone/>
            </a:pPr>
            <a:endParaRPr lang="en-US" altLang="zh-CN" sz="14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ea"/>
            </a:endParaRPr>
          </a:p>
          <a:p>
            <a:pPr indent="0" fontAlgn="auto">
              <a:lnSpc>
                <a:spcPct val="170000"/>
              </a:lnSpc>
              <a:buFont typeface="Wingdings" panose="05000000000000000000" charset="0"/>
              <a:buNone/>
            </a:pPr>
            <a:endParaRPr lang="zh-CN" altLang="en-US"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01420" y="1045845"/>
            <a:ext cx="7045960" cy="3051810"/>
          </a:xfrm>
          <a:prstGeom prst="rec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</p:pic>
      <p:pic>
        <p:nvPicPr>
          <p:cNvPr id="39" name="图片 38" descr="酷渲--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3810" y="0"/>
            <a:ext cx="2741295" cy="27051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7" r="64505" b="-2"/>
          <a:stretch>
            <a:fillRect/>
          </a:stretch>
        </p:blipFill>
        <p:spPr>
          <a:xfrm>
            <a:off x="6615209" y="55420"/>
            <a:ext cx="2514936" cy="5006763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503512" y="1360848"/>
            <a:ext cx="2148966" cy="1483144"/>
            <a:chOff x="635796" y="538211"/>
            <a:chExt cx="2148966" cy="1483144"/>
          </a:xfrm>
        </p:grpSpPr>
        <p:sp>
          <p:nvSpPr>
            <p:cNvPr id="6" name="矩形 5"/>
            <p:cNvSpPr/>
            <p:nvPr/>
          </p:nvSpPr>
          <p:spPr>
            <a:xfrm>
              <a:off x="635796" y="538211"/>
              <a:ext cx="2148966" cy="12464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9000"/>
                </a:lnSpc>
                <a:spcAft>
                  <a:spcPts val="0"/>
                </a:spcAft>
              </a:pPr>
              <a:r>
                <a:rPr lang="zh-CN" altLang="en-US" sz="8800" kern="100" spc="-2500" dirty="0" smtClean="0">
                  <a:solidFill>
                    <a:srgbClr val="804024"/>
                  </a:solidFill>
                  <a:latin typeface="汉仪跳跳体简" panose="00020600040101010101" pitchFamily="18" charset="-122"/>
                  <a:ea typeface="汉仪跳跳体简" panose="00020600040101010101" pitchFamily="18" charset="-122"/>
                  <a:cs typeface="Times New Roman" panose="02020603050405020304" pitchFamily="18" charset="0"/>
                </a:rPr>
                <a:t>目录</a:t>
              </a:r>
              <a:endParaRPr lang="zh-CN" altLang="zh-CN" sz="8800" kern="100" spc="-2500" dirty="0">
                <a:solidFill>
                  <a:srgbClr val="804024"/>
                </a:solidFill>
                <a:latin typeface="汉仪跳跳体简" panose="00020600040101010101" pitchFamily="18" charset="-122"/>
                <a:ea typeface="汉仪跳跳体简" panose="00020600040101010101" pitchFamily="18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58736" y="1436580"/>
              <a:ext cx="190308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zh-CN" sz="3200" dirty="0">
                  <a:solidFill>
                    <a:srgbClr val="804024"/>
                  </a:solidFill>
                  <a:latin typeface="汉仪跳跳体简" panose="00020600040101010101" pitchFamily="18" charset="-122"/>
                  <a:ea typeface="汉仪跳跳体简" panose="00020600040101010101" pitchFamily="18" charset="-122"/>
                  <a:cs typeface="+mn-ea"/>
                  <a:sym typeface="+mn-lt"/>
                </a:rPr>
                <a:t>CONTENTS</a:t>
              </a:r>
              <a:endParaRPr lang="zh-CN" altLang="en-US" sz="3200" dirty="0">
                <a:solidFill>
                  <a:srgbClr val="804024"/>
                </a:solidFill>
                <a:latin typeface="汉仪跳跳体简" panose="00020600040101010101" pitchFamily="18" charset="-122"/>
                <a:ea typeface="汉仪跳跳体简" panose="00020600040101010101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5421896" y="1291975"/>
            <a:ext cx="3210967" cy="603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804024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感恩节素材</a:t>
            </a:r>
            <a:r>
              <a:rPr lang="zh-CN" altLang="zh-CN" sz="2800" kern="100" dirty="0">
                <a:solidFill>
                  <a:srgbClr val="804024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总览</a:t>
            </a:r>
            <a:endParaRPr lang="zh-CN" altLang="zh-CN" sz="2800" kern="100" dirty="0">
              <a:solidFill>
                <a:srgbClr val="804024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5520321" y="2331277"/>
            <a:ext cx="3210967" cy="603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804024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活动运营方案</a:t>
            </a:r>
            <a:r>
              <a:rPr lang="zh-CN" altLang="zh-CN" sz="2800" kern="100" dirty="0">
                <a:solidFill>
                  <a:srgbClr val="804024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介绍</a:t>
            </a:r>
            <a:endParaRPr lang="zh-CN" altLang="zh-CN" sz="2800" kern="100" dirty="0">
              <a:solidFill>
                <a:srgbClr val="804024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12" name="矩形 11"/>
          <p:cNvSpPr/>
          <p:nvPr>
            <p:custDataLst>
              <p:tags r:id="rId4"/>
            </p:custDataLst>
          </p:nvPr>
        </p:nvSpPr>
        <p:spPr>
          <a:xfrm>
            <a:off x="5450205" y="3345180"/>
            <a:ext cx="3105785" cy="603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804024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平台常规操作</a:t>
            </a:r>
            <a:r>
              <a:rPr lang="zh-CN" altLang="zh-CN" sz="2800" kern="100" dirty="0">
                <a:solidFill>
                  <a:srgbClr val="804024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说明</a:t>
            </a:r>
            <a:endParaRPr lang="zh-CN" altLang="zh-CN" sz="2800" kern="100" dirty="0">
              <a:solidFill>
                <a:srgbClr val="804024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grpSp>
        <p:nvGrpSpPr>
          <p:cNvPr id="17" name="组合 16"/>
          <p:cNvGrpSpPr/>
          <p:nvPr>
            <p:custDataLst>
              <p:tags r:id="rId5"/>
            </p:custDataLst>
          </p:nvPr>
        </p:nvGrpSpPr>
        <p:grpSpPr>
          <a:xfrm>
            <a:off x="4941118" y="1372571"/>
            <a:ext cx="509106" cy="450899"/>
            <a:chOff x="4673519" y="1287103"/>
            <a:chExt cx="509106" cy="450899"/>
          </a:xfrm>
        </p:grpSpPr>
        <p:sp>
          <p:nvSpPr>
            <p:cNvPr id="14" name="椭圆 13"/>
            <p:cNvSpPr/>
            <p:nvPr>
              <p:custDataLst>
                <p:tags r:id="rId6"/>
              </p:custDataLst>
            </p:nvPr>
          </p:nvSpPr>
          <p:spPr>
            <a:xfrm>
              <a:off x="4697719" y="1287103"/>
              <a:ext cx="450899" cy="450899"/>
            </a:xfrm>
            <a:prstGeom prst="ellipse">
              <a:avLst/>
            </a:prstGeom>
            <a:solidFill>
              <a:srgbClr val="8040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>
              <p:custDataLst>
                <p:tags r:id="rId7"/>
              </p:custDataLst>
            </p:nvPr>
          </p:nvSpPr>
          <p:spPr>
            <a:xfrm>
              <a:off x="4673519" y="1317114"/>
              <a:ext cx="5091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altLang="zh-CN" sz="2000" kern="100" dirty="0" smtClean="0">
                  <a:solidFill>
                    <a:srgbClr val="F9E5C5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01</a:t>
              </a:r>
              <a:endParaRPr lang="zh-CN" altLang="zh-CN" sz="2000" kern="100" dirty="0">
                <a:solidFill>
                  <a:srgbClr val="F9E5C5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grpSp>
        <p:nvGrpSpPr>
          <p:cNvPr id="18" name="组合 17"/>
          <p:cNvGrpSpPr/>
          <p:nvPr>
            <p:custDataLst>
              <p:tags r:id="rId8"/>
            </p:custDataLst>
          </p:nvPr>
        </p:nvGrpSpPr>
        <p:grpSpPr>
          <a:xfrm>
            <a:off x="4942388" y="2408474"/>
            <a:ext cx="509106" cy="450899"/>
            <a:chOff x="4673519" y="1287103"/>
            <a:chExt cx="509106" cy="450899"/>
          </a:xfrm>
        </p:grpSpPr>
        <p:sp>
          <p:nvSpPr>
            <p:cNvPr id="19" name="椭圆 18"/>
            <p:cNvSpPr/>
            <p:nvPr>
              <p:custDataLst>
                <p:tags r:id="rId9"/>
              </p:custDataLst>
            </p:nvPr>
          </p:nvSpPr>
          <p:spPr>
            <a:xfrm>
              <a:off x="4697719" y="1287103"/>
              <a:ext cx="450899" cy="450899"/>
            </a:xfrm>
            <a:prstGeom prst="ellipse">
              <a:avLst/>
            </a:prstGeom>
            <a:solidFill>
              <a:srgbClr val="8040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>
              <p:custDataLst>
                <p:tags r:id="rId10"/>
              </p:custDataLst>
            </p:nvPr>
          </p:nvSpPr>
          <p:spPr>
            <a:xfrm>
              <a:off x="4673519" y="1317114"/>
              <a:ext cx="5091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altLang="zh-CN" sz="2000" kern="100" dirty="0" smtClean="0">
                  <a:solidFill>
                    <a:srgbClr val="F9E5C5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02</a:t>
              </a:r>
              <a:endParaRPr lang="zh-CN" altLang="zh-CN" sz="2000" kern="100" dirty="0">
                <a:solidFill>
                  <a:srgbClr val="F9E5C5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grpSp>
        <p:nvGrpSpPr>
          <p:cNvPr id="21" name="组合 20"/>
          <p:cNvGrpSpPr/>
          <p:nvPr>
            <p:custDataLst>
              <p:tags r:id="rId11"/>
            </p:custDataLst>
          </p:nvPr>
        </p:nvGrpSpPr>
        <p:grpSpPr>
          <a:xfrm>
            <a:off x="4942388" y="3380877"/>
            <a:ext cx="509106" cy="450899"/>
            <a:chOff x="4673519" y="1287103"/>
            <a:chExt cx="509106" cy="450899"/>
          </a:xfrm>
        </p:grpSpPr>
        <p:sp>
          <p:nvSpPr>
            <p:cNvPr id="22" name="椭圆 21"/>
            <p:cNvSpPr/>
            <p:nvPr>
              <p:custDataLst>
                <p:tags r:id="rId12"/>
              </p:custDataLst>
            </p:nvPr>
          </p:nvSpPr>
          <p:spPr>
            <a:xfrm>
              <a:off x="4697719" y="1287103"/>
              <a:ext cx="450899" cy="450899"/>
            </a:xfrm>
            <a:prstGeom prst="ellipse">
              <a:avLst/>
            </a:prstGeom>
            <a:solidFill>
              <a:srgbClr val="8040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>
              <p:custDataLst>
                <p:tags r:id="rId13"/>
              </p:custDataLst>
            </p:nvPr>
          </p:nvSpPr>
          <p:spPr>
            <a:xfrm>
              <a:off x="4673519" y="1317114"/>
              <a:ext cx="5091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altLang="zh-CN" sz="2000" kern="100" dirty="0" smtClean="0">
                  <a:solidFill>
                    <a:srgbClr val="F9E5C5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03</a:t>
              </a:r>
              <a:endParaRPr lang="zh-CN" altLang="zh-CN" sz="2000" kern="100" dirty="0">
                <a:solidFill>
                  <a:srgbClr val="F9E5C5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61" r="-438" b="11097"/>
          <a:stretch>
            <a:fillRect/>
          </a:stretch>
        </p:blipFill>
        <p:spPr>
          <a:xfrm>
            <a:off x="0" y="1688122"/>
            <a:ext cx="3328319" cy="3455377"/>
          </a:xfrm>
          <a:prstGeom prst="rect">
            <a:avLst/>
          </a:prstGeom>
        </p:spPr>
      </p:pic>
      <p:pic>
        <p:nvPicPr>
          <p:cNvPr id="2" name="图片 1" descr="酷渲--logo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353810" y="0"/>
            <a:ext cx="2741295" cy="27051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74015" y="269240"/>
            <a:ext cx="7125970" cy="530225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1219200">
              <a:lnSpc>
                <a:spcPct val="100000"/>
              </a:lnSpc>
            </a:pPr>
            <a:r>
              <a:rPr lang="zh-CN" altLang="en-US" sz="2800" b="1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</a:t>
            </a:r>
            <a:r>
              <a:rPr lang="en-US" altLang="zh-CN" sz="2800" b="1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800" b="1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 sz="2800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感恩同行，温情相伴</a:t>
            </a:r>
            <a:r>
              <a:rPr lang="zh-CN" altLang="en-US" sz="2000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（主题参考）</a:t>
            </a:r>
            <a:endParaRPr lang="zh-CN" altLang="en-US" sz="2000" kern="0" spc="-500" dirty="0">
              <a:solidFill>
                <a:srgbClr val="80402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0400" y="1007745"/>
            <a:ext cx="2223135" cy="25825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en-US" altLang="zh-CN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4、公布结果＆颁发奖品：</a:t>
            </a:r>
            <a:endParaRPr lang="en-US" altLang="zh-CN" sz="1400" b="1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marL="285750" indent="-285750" fontAlgn="auto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  创建公告：管理端-运营-业务运营工具-公告通知-新建－完善公告内容</a:t>
            </a:r>
            <a:endParaRPr lang="en-US" altLang="zh-CN" sz="14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marL="285750" indent="-285750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ea"/>
              </a:rPr>
              <a:t>  颁奖：根据前期设置的奖励制度，对相关人员进行颁奖</a:t>
            </a:r>
            <a:endParaRPr lang="en-US" altLang="zh-CN" sz="14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endParaRPr lang="en-US" altLang="zh-CN" sz="14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ea"/>
            </a:endParaRPr>
          </a:p>
          <a:p>
            <a:pPr indent="0" fontAlgn="auto">
              <a:lnSpc>
                <a:spcPct val="170000"/>
              </a:lnSpc>
              <a:buFont typeface="Wingdings" panose="05000000000000000000" charset="0"/>
              <a:buNone/>
            </a:pPr>
            <a:endParaRPr lang="en-US" altLang="zh-CN" sz="14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ea"/>
            </a:endParaRPr>
          </a:p>
          <a:p>
            <a:pPr indent="0" fontAlgn="auto">
              <a:lnSpc>
                <a:spcPct val="170000"/>
              </a:lnSpc>
              <a:buFont typeface="Wingdings" panose="05000000000000000000" charset="0"/>
              <a:buNone/>
            </a:pPr>
            <a:endParaRPr lang="zh-CN" altLang="en-US"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83535" y="1334135"/>
            <a:ext cx="5786120" cy="17487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678170" y="1896745"/>
            <a:ext cx="2658745" cy="2921000"/>
          </a:xfrm>
          <a:prstGeom prst="rect">
            <a:avLst/>
          </a:prstGeom>
        </p:spPr>
      </p:pic>
      <p:pic>
        <p:nvPicPr>
          <p:cNvPr id="4" name="图片 3" descr="酷渲--logo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3810" y="0"/>
            <a:ext cx="2741295" cy="27051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2255" y="-8546"/>
            <a:ext cx="8745598" cy="5006763"/>
            <a:chOff x="82255" y="-8546"/>
            <a:chExt cx="8745598" cy="5006763"/>
          </a:xfrm>
        </p:grpSpPr>
        <p:sp>
          <p:nvSpPr>
            <p:cNvPr id="9" name="矩形 8"/>
            <p:cNvSpPr/>
            <p:nvPr/>
          </p:nvSpPr>
          <p:spPr>
            <a:xfrm>
              <a:off x="316147" y="257415"/>
              <a:ext cx="8511706" cy="4628670"/>
            </a:xfrm>
            <a:prstGeom prst="rect">
              <a:avLst/>
            </a:prstGeom>
            <a:noFill/>
            <a:ln w="12700">
              <a:solidFill>
                <a:srgbClr val="F0BD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67" b="-2"/>
            <a:stretch>
              <a:fillRect/>
            </a:stretch>
          </p:blipFill>
          <p:spPr>
            <a:xfrm>
              <a:off x="82255" y="-8546"/>
              <a:ext cx="7085204" cy="5006763"/>
            </a:xfrm>
            <a:prstGeom prst="rect">
              <a:avLst/>
            </a:prstGeom>
          </p:spPr>
        </p:pic>
        <p:grpSp>
          <p:nvGrpSpPr>
            <p:cNvPr id="11" name="组合 10"/>
            <p:cNvGrpSpPr/>
            <p:nvPr/>
          </p:nvGrpSpPr>
          <p:grpSpPr>
            <a:xfrm>
              <a:off x="4915402" y="709994"/>
              <a:ext cx="3755071" cy="4125279"/>
              <a:chOff x="4719454" y="677336"/>
              <a:chExt cx="3918969" cy="4305336"/>
            </a:xfrm>
          </p:grpSpPr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08996" y="2523536"/>
                <a:ext cx="3739884" cy="2459136"/>
              </a:xfrm>
              <a:prstGeom prst="rect">
                <a:avLst/>
              </a:prstGeom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19454" y="677336"/>
                <a:ext cx="3918969" cy="2955323"/>
              </a:xfrm>
              <a:prstGeom prst="rect">
                <a:avLst/>
              </a:prstGeom>
            </p:spPr>
          </p:pic>
        </p:grpSp>
      </p:grpSp>
      <p:sp>
        <p:nvSpPr>
          <p:cNvPr id="16" name="矩形 15"/>
          <p:cNvSpPr/>
          <p:nvPr/>
        </p:nvSpPr>
        <p:spPr>
          <a:xfrm>
            <a:off x="227152" y="1547222"/>
            <a:ext cx="4863042" cy="1971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7000"/>
              </a:lnSpc>
              <a:spcAft>
                <a:spcPts val="0"/>
              </a:spcAft>
            </a:pPr>
            <a:r>
              <a:rPr lang="zh-CN" altLang="en-US" sz="8000" kern="100" spc="-1500" dirty="0" smtClean="0">
                <a:solidFill>
                  <a:srgbClr val="804024"/>
                </a:solidFill>
                <a:latin typeface="汉仪跳跳体简" panose="00020600040101010101" pitchFamily="18" charset="-122"/>
                <a:ea typeface="汉仪跳跳体简" panose="00020600040101010101" pitchFamily="18" charset="-122"/>
                <a:cs typeface="Times New Roman" panose="02020603050405020304" pitchFamily="18" charset="0"/>
              </a:rPr>
              <a:t>祝你感恩节</a:t>
            </a:r>
            <a:endParaRPr lang="en-US" altLang="zh-CN" sz="8000" kern="100" spc="-1500" dirty="0" smtClean="0">
              <a:solidFill>
                <a:srgbClr val="804024"/>
              </a:solidFill>
              <a:latin typeface="汉仪跳跳体简" panose="00020600040101010101" pitchFamily="18" charset="-122"/>
              <a:ea typeface="汉仪跳跳体简" panose="00020600040101010101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ts val="7000"/>
              </a:lnSpc>
              <a:spcAft>
                <a:spcPts val="0"/>
              </a:spcAft>
            </a:pPr>
            <a:r>
              <a:rPr lang="zh-CN" altLang="en-US" sz="8000" kern="100" spc="-1500" dirty="0" smtClean="0">
                <a:solidFill>
                  <a:srgbClr val="804024"/>
                </a:solidFill>
                <a:latin typeface="汉仪跳跳体简" panose="00020600040101010101" pitchFamily="18" charset="-122"/>
                <a:ea typeface="汉仪跳跳体简" panose="00020600040101010101" pitchFamily="18" charset="-122"/>
                <a:cs typeface="Times New Roman" panose="02020603050405020304" pitchFamily="18" charset="0"/>
              </a:rPr>
              <a:t>快乐</a:t>
            </a:r>
            <a:endParaRPr lang="zh-CN" altLang="zh-CN" sz="8000" kern="100" spc="-1500" dirty="0">
              <a:solidFill>
                <a:srgbClr val="804024"/>
              </a:solidFill>
              <a:latin typeface="汉仪跳跳体简" panose="00020600040101010101" pitchFamily="18" charset="-122"/>
              <a:ea typeface="汉仪跳跳体简" panose="00020600040101010101" pitchFamily="18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95079" y="3131653"/>
            <a:ext cx="30187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r>
              <a:rPr lang="en-US" altLang="zh-CN" sz="3200" dirty="0" smtClean="0">
                <a:solidFill>
                  <a:srgbClr val="804024"/>
                </a:solidFill>
                <a:latin typeface="汉仪跳跳体简" panose="00020600040101010101" pitchFamily="18" charset="-122"/>
                <a:ea typeface="汉仪跳跳体简" panose="00020600040101010101" pitchFamily="18" charset="-122"/>
              </a:rPr>
              <a:t>Thanksgiving Day</a:t>
            </a:r>
            <a:endParaRPr lang="zh-CN" altLang="en-US" sz="3200" dirty="0">
              <a:solidFill>
                <a:srgbClr val="804024"/>
              </a:solidFill>
              <a:latin typeface="汉仪跳跳体简" panose="00020600040101010101" pitchFamily="18" charset="-122"/>
              <a:ea typeface="汉仪跳跳体简" panose="00020600040101010101" pitchFamily="18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304086" y="3991517"/>
            <a:ext cx="2621280" cy="603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4000"/>
              </a:lnSpc>
              <a:spcAft>
                <a:spcPts val="0"/>
              </a:spcAft>
            </a:pPr>
            <a:r>
              <a:rPr lang="zh-CN" altLang="en-US" sz="1600" kern="100" dirty="0" smtClean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阿里巴巴普惠体 R" panose="00020600040101010101" pitchFamily="18" charset="-122"/>
              </a:rPr>
              <a:t>酷渲（北京）科技有限公司</a:t>
            </a:r>
            <a:endParaRPr lang="zh-CN" altLang="en-US" sz="1600" kern="100" dirty="0" smtClean="0">
              <a:solidFill>
                <a:srgbClr val="804024"/>
              </a:solidFill>
              <a:latin typeface="微软雅黑" panose="020B0503020204020204" charset="-122"/>
              <a:ea typeface="微软雅黑" panose="020B0503020204020204" charset="-122"/>
              <a:cs typeface="阿里巴巴普惠体 R" panose="00020600040101010101" pitchFamily="18" charset="-122"/>
            </a:endParaRPr>
          </a:p>
        </p:txBody>
      </p:sp>
      <p:pic>
        <p:nvPicPr>
          <p:cNvPr id="2" name="图片 1" descr="酷渲--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3810" y="0"/>
            <a:ext cx="2741295" cy="2705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27935" y="2086610"/>
            <a:ext cx="4351020" cy="117284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dist">
              <a:lnSpc>
                <a:spcPts val="9000"/>
              </a:lnSpc>
              <a:spcAft>
                <a:spcPts val="0"/>
              </a:spcAft>
            </a:pPr>
            <a:r>
              <a:rPr lang="zh-CN" altLang="en-US" sz="6600" kern="100" spc="-2500" dirty="0" smtClean="0">
                <a:solidFill>
                  <a:srgbClr val="804024"/>
                </a:solidFill>
                <a:latin typeface="汉仪跳跳体简" panose="00020600040101010101" pitchFamily="18" charset="-122"/>
                <a:ea typeface="汉仪跳跳体简" panose="00020600040101010101" pitchFamily="18" charset="-122"/>
                <a:cs typeface="Times New Roman" panose="02020603050405020304" pitchFamily="18" charset="0"/>
              </a:rPr>
              <a:t>素材总览</a:t>
            </a:r>
            <a:endParaRPr lang="zh-CN" altLang="en-US" sz="6600" kern="100" spc="-2500" dirty="0" smtClean="0">
              <a:solidFill>
                <a:srgbClr val="804024"/>
              </a:solidFill>
              <a:latin typeface="汉仪跳跳体简" panose="00020600040101010101" pitchFamily="18" charset="-122"/>
              <a:ea typeface="汉仪跳跳体简" panose="00020600040101010101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17678" y="3104218"/>
            <a:ext cx="23086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r>
              <a:rPr lang="en-US" altLang="zh-CN" sz="2400" dirty="0" smtClean="0">
                <a:solidFill>
                  <a:srgbClr val="804024"/>
                </a:solidFill>
                <a:latin typeface="汉仪跳跳体简" panose="00020600040101010101" pitchFamily="18" charset="-122"/>
                <a:ea typeface="汉仪跳跳体简" panose="00020600040101010101" pitchFamily="18" charset="-122"/>
              </a:rPr>
              <a:t>Thanksgiving Day</a:t>
            </a:r>
            <a:endParaRPr lang="zh-CN" altLang="en-US" sz="2400" dirty="0">
              <a:solidFill>
                <a:srgbClr val="804024"/>
              </a:solidFill>
              <a:latin typeface="汉仪跳跳体简" panose="00020600040101010101" pitchFamily="18" charset="-122"/>
              <a:ea typeface="汉仪跳跳体简" panose="00020600040101010101" pitchFamily="18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86630" y="1122952"/>
            <a:ext cx="3370740" cy="12349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7200" kern="100" spc="-300" dirty="0" smtClean="0">
                <a:solidFill>
                  <a:srgbClr val="804024"/>
                </a:solidFill>
                <a:latin typeface="汉仪跳跳体简" panose="00020600040101010101" pitchFamily="18" charset="-122"/>
                <a:ea typeface="汉仪跳跳体简" panose="00020600040101010101" pitchFamily="18" charset="-122"/>
                <a:cs typeface="Times New Roman" panose="02020603050405020304" pitchFamily="18" charset="0"/>
              </a:rPr>
              <a:t>PART 01</a:t>
            </a:r>
            <a:endParaRPr lang="en-US" altLang="zh-CN" sz="7200" kern="100" spc="-300" dirty="0" smtClean="0">
              <a:solidFill>
                <a:srgbClr val="804024"/>
              </a:solidFill>
              <a:latin typeface="汉仪跳跳体简" panose="00020600040101010101" pitchFamily="18" charset="-122"/>
              <a:ea typeface="汉仪跳跳体简" panose="00020600040101010101" pitchFamily="18" charset="-122"/>
              <a:cs typeface="Times New Roman" panose="02020603050405020304" pitchFamily="18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933074" y="2086707"/>
            <a:ext cx="3277852" cy="0"/>
          </a:xfrm>
          <a:prstGeom prst="line">
            <a:avLst/>
          </a:prstGeom>
          <a:ln w="12700">
            <a:solidFill>
              <a:srgbClr val="8040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933074" y="3094893"/>
            <a:ext cx="3277852" cy="0"/>
          </a:xfrm>
          <a:prstGeom prst="line">
            <a:avLst/>
          </a:prstGeom>
          <a:ln w="12700">
            <a:solidFill>
              <a:srgbClr val="8040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-12212" y="2"/>
            <a:ext cx="9003324" cy="5140322"/>
            <a:chOff x="70338" y="3177"/>
            <a:chExt cx="9003324" cy="5140322"/>
          </a:xfrm>
        </p:grpSpPr>
        <p:sp>
          <p:nvSpPr>
            <p:cNvPr id="2" name="矩形 1"/>
            <p:cNvSpPr/>
            <p:nvPr/>
          </p:nvSpPr>
          <p:spPr>
            <a:xfrm>
              <a:off x="316147" y="257415"/>
              <a:ext cx="8511706" cy="4628670"/>
            </a:xfrm>
            <a:prstGeom prst="rect">
              <a:avLst/>
            </a:prstGeom>
            <a:noFill/>
            <a:ln w="12700">
              <a:solidFill>
                <a:srgbClr val="F0BD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67" b="-2"/>
            <a:stretch>
              <a:fillRect/>
            </a:stretch>
          </p:blipFill>
          <p:spPr>
            <a:xfrm>
              <a:off x="82403" y="3177"/>
              <a:ext cx="7085330" cy="50069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338" y="3647944"/>
              <a:ext cx="2259305" cy="1485592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90" r="37412" b="11097"/>
            <a:stretch>
              <a:fillRect/>
            </a:stretch>
          </p:blipFill>
          <p:spPr>
            <a:xfrm>
              <a:off x="6361310" y="2357905"/>
              <a:ext cx="2712352" cy="2785594"/>
            </a:xfrm>
            <a:prstGeom prst="rect">
              <a:avLst/>
            </a:prstGeom>
          </p:spPr>
        </p:pic>
      </p:grpSp>
      <p:pic>
        <p:nvPicPr>
          <p:cNvPr id="6" name="图片 5" descr="酷渲--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3810" y="0"/>
            <a:ext cx="2741295" cy="27051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1" descr="7b0a2020202022776f7264617274223a2022220a7d0a"/>
          <p:cNvSpPr>
            <a:spLocks noChangeArrowheads="1"/>
          </p:cNvSpPr>
          <p:nvPr/>
        </p:nvSpPr>
        <p:spPr bwMode="auto">
          <a:xfrm>
            <a:off x="978535" y="1207135"/>
            <a:ext cx="1805940" cy="33032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雅酷黑 95W" panose="020B0A04020202020204" charset="-122"/>
                <a:ea typeface="汉仪雅酷黑 95W" panose="020B0A04020202020204" charset="-122"/>
                <a:cs typeface="阿里巴巴普惠体 R" panose="00020600040101010101" pitchFamily="18" charset="-122"/>
                <a:sym typeface="+mn-lt"/>
              </a:rPr>
              <a:t>宣传素材：</a:t>
            </a:r>
            <a:endParaRPr lang="zh-CN" altLang="en-US" sz="1300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汉仪雅酷黑 95W" panose="020B0A04020202020204" charset="-122"/>
              <a:ea typeface="汉仪雅酷黑 95W" panose="020B0A04020202020204" charset="-122"/>
              <a:cs typeface="阿里巴巴普惠体 R" panose="00020600040101010101" pitchFamily="18" charset="-122"/>
              <a:sym typeface="+mn-lt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banner*3</a:t>
            </a:r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套</a:t>
            </a:r>
            <a:endParaRPr lang="zh-CN" altLang="en-US" sz="13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lt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启动页</a:t>
            </a:r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*2</a:t>
            </a:r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套</a:t>
            </a:r>
            <a:endParaRPr lang="zh-CN" altLang="en-US" sz="13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lt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icon*1</a:t>
            </a:r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套</a:t>
            </a:r>
            <a:endParaRPr lang="zh-CN" altLang="en-US" sz="13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300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汉仪雅酷黑 95W" panose="020B0A04020202020204" charset="-122"/>
              <a:ea typeface="汉仪雅酷黑 95W" panose="020B0A04020202020204" charset="-122"/>
              <a:cs typeface="阿里巴巴普惠体 R" panose="00020600040101010101" pitchFamily="18" charset="-122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3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雅酷黑 95W" panose="020B0A04020202020204" charset="-122"/>
                <a:ea typeface="汉仪雅酷黑 95W" panose="020B0A04020202020204" charset="-122"/>
                <a:cs typeface="阿里巴巴普惠体 R" panose="00020600040101010101" pitchFamily="18" charset="-122"/>
                <a:sym typeface="+mn-lt"/>
              </a:rPr>
              <a:t>活动素材：</a:t>
            </a:r>
            <a:endParaRPr lang="zh-CN" altLang="en-US" sz="1300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汉仪雅酷黑 95W" panose="020B0A04020202020204" charset="-122"/>
              <a:ea typeface="汉仪雅酷黑 95W" panose="020B0A04020202020204" charset="-122"/>
              <a:cs typeface="阿里巴巴普惠体 R" panose="00020600040101010101" pitchFamily="18" charset="-122"/>
              <a:sym typeface="+mn-lt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学习项目封面</a:t>
            </a:r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*2</a:t>
            </a:r>
            <a:endParaRPr lang="zh-CN" altLang="en-US" sz="13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lt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圈子封面</a:t>
            </a:r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*1</a:t>
            </a:r>
            <a:endParaRPr lang="en-US" altLang="zh-CN" sz="13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lt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000" i="1" dirty="0">
                <a:solidFill>
                  <a:srgbClr val="C0000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（具体素材见运营包）</a:t>
            </a:r>
            <a:endParaRPr lang="en-US" altLang="zh-CN" sz="13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3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lt"/>
            </a:endParaRPr>
          </a:p>
        </p:txBody>
      </p:sp>
      <p:sp>
        <p:nvSpPr>
          <p:cNvPr id="8" name="文本框 52"/>
          <p:cNvSpPr txBox="1"/>
          <p:nvPr/>
        </p:nvSpPr>
        <p:spPr>
          <a:xfrm>
            <a:off x="421375" y="306094"/>
            <a:ext cx="3862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spc="-10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素材总览</a:t>
            </a:r>
            <a:endParaRPr lang="zh-CN" altLang="en-US" sz="2800" spc="-1000" dirty="0">
              <a:solidFill>
                <a:srgbClr val="804024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3" name="图片 2" descr="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4625" y="3029585"/>
            <a:ext cx="2103755" cy="1183640"/>
          </a:xfrm>
          <a:prstGeom prst="rect">
            <a:avLst/>
          </a:prstGeom>
        </p:spPr>
      </p:pic>
      <p:pic>
        <p:nvPicPr>
          <p:cNvPr id="4" name="图片 3" descr="圈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0615" y="2954655"/>
            <a:ext cx="1333500" cy="1333500"/>
          </a:xfrm>
          <a:prstGeom prst="rect">
            <a:avLst/>
          </a:prstGeom>
        </p:spPr>
      </p:pic>
      <p:grpSp>
        <p:nvGrpSpPr>
          <p:cNvPr id="28" name="组合 27"/>
          <p:cNvGrpSpPr/>
          <p:nvPr>
            <p:custDataLst>
              <p:tags r:id="rId3"/>
            </p:custDataLst>
          </p:nvPr>
        </p:nvGrpSpPr>
        <p:grpSpPr>
          <a:xfrm rot="0">
            <a:off x="6356350" y="832485"/>
            <a:ext cx="2000250" cy="3760470"/>
            <a:chOff x="5819" y="2146"/>
            <a:chExt cx="7602" cy="14942"/>
          </a:xfrm>
        </p:grpSpPr>
        <p:pic>
          <p:nvPicPr>
            <p:cNvPr id="29" name="图片 28" descr="2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5819" y="2146"/>
              <a:ext cx="7603" cy="14943"/>
            </a:xfrm>
            <a:prstGeom prst="rect">
              <a:avLst/>
            </a:prstGeom>
            <a:effectLst>
              <a:outerShdw blurRad="546100" dist="127000" dir="2700000" algn="t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30" name="图片 29" descr="C:/Users/wps/Desktop/IMG_3017.PNGIMG_3017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 cstate="email"/>
            <a:srcRect l="-12" t="1426" r="-12" b="1426"/>
            <a:stretch>
              <a:fillRect/>
            </a:stretch>
          </p:blipFill>
          <p:spPr>
            <a:xfrm>
              <a:off x="6231" y="2473"/>
              <a:ext cx="6788" cy="14288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6788" h="14288">
                  <a:moveTo>
                    <a:pt x="2412" y="13865"/>
                  </a:moveTo>
                  <a:cubicBezTo>
                    <a:pt x="2388" y="13865"/>
                    <a:pt x="2369" y="13884"/>
                    <a:pt x="2369" y="13908"/>
                  </a:cubicBezTo>
                  <a:cubicBezTo>
                    <a:pt x="2369" y="13931"/>
                    <a:pt x="2388" y="13950"/>
                    <a:pt x="2412" y="13950"/>
                  </a:cubicBezTo>
                  <a:lnTo>
                    <a:pt x="4396" y="13950"/>
                  </a:lnTo>
                  <a:cubicBezTo>
                    <a:pt x="4420" y="13950"/>
                    <a:pt x="4439" y="13931"/>
                    <a:pt x="4439" y="13908"/>
                  </a:cubicBezTo>
                  <a:cubicBezTo>
                    <a:pt x="4439" y="13884"/>
                    <a:pt x="4420" y="13865"/>
                    <a:pt x="4396" y="13865"/>
                  </a:cubicBezTo>
                  <a:lnTo>
                    <a:pt x="2412" y="13865"/>
                  </a:lnTo>
                  <a:close/>
                  <a:moveTo>
                    <a:pt x="746" y="0"/>
                  </a:moveTo>
                  <a:lnTo>
                    <a:pt x="6042" y="0"/>
                  </a:lnTo>
                  <a:cubicBezTo>
                    <a:pt x="6454" y="0"/>
                    <a:pt x="6788" y="334"/>
                    <a:pt x="6788" y="746"/>
                  </a:cubicBezTo>
                  <a:lnTo>
                    <a:pt x="6788" y="13542"/>
                  </a:lnTo>
                  <a:cubicBezTo>
                    <a:pt x="6788" y="13954"/>
                    <a:pt x="6454" y="14288"/>
                    <a:pt x="6042" y="14288"/>
                  </a:cubicBezTo>
                  <a:lnTo>
                    <a:pt x="746" y="14288"/>
                  </a:lnTo>
                  <a:cubicBezTo>
                    <a:pt x="334" y="14288"/>
                    <a:pt x="0" y="13954"/>
                    <a:pt x="0" y="13542"/>
                  </a:cubicBezTo>
                  <a:lnTo>
                    <a:pt x="0" y="746"/>
                  </a:lnTo>
                  <a:cubicBezTo>
                    <a:pt x="0" y="334"/>
                    <a:pt x="334" y="0"/>
                    <a:pt x="746" y="0"/>
                  </a:cubicBezTo>
                  <a:close/>
                </a:path>
              </a:pathLst>
            </a:custGeom>
          </p:spPr>
        </p:pic>
      </p:grpSp>
      <p:sp>
        <p:nvSpPr>
          <p:cNvPr id="31" name="文本框 30"/>
          <p:cNvSpPr txBox="1"/>
          <p:nvPr/>
        </p:nvSpPr>
        <p:spPr>
          <a:xfrm>
            <a:off x="421640" y="4385945"/>
            <a:ext cx="5490210" cy="3562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 dirty="0">
                <a:solidFill>
                  <a:srgbClr val="D09248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温馨提示：</a:t>
            </a:r>
            <a:r>
              <a:rPr lang="zh-CN" altLang="en-US" sz="1400">
                <a:solidFill>
                  <a:srgbClr val="D09248"/>
                </a:solidFill>
                <a:latin typeface="Source Han Sans CN Regular" panose="020B0200000000000000" charset="-122"/>
                <a:ea typeface="Source Han Sans CN Regular" panose="020B0200000000000000" charset="-122"/>
                <a:sym typeface="+mn-ea"/>
              </a:rPr>
              <a:t>由于图片涉及版权，烦请于学习平台内部使用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  <a:p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pic>
        <p:nvPicPr>
          <p:cNvPr id="33" name="图片 32" descr="酷渲--logo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53810" y="0"/>
            <a:ext cx="2741295" cy="27051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70338" y="3177"/>
            <a:ext cx="9003324" cy="5140322"/>
            <a:chOff x="70338" y="3177"/>
            <a:chExt cx="9003324" cy="5140322"/>
          </a:xfrm>
        </p:grpSpPr>
        <p:sp>
          <p:nvSpPr>
            <p:cNvPr id="8" name="矩形 7"/>
            <p:cNvSpPr/>
            <p:nvPr/>
          </p:nvSpPr>
          <p:spPr>
            <a:xfrm>
              <a:off x="316147" y="257415"/>
              <a:ext cx="8511706" cy="4628670"/>
            </a:xfrm>
            <a:prstGeom prst="rect">
              <a:avLst/>
            </a:prstGeom>
            <a:noFill/>
            <a:ln w="12700">
              <a:solidFill>
                <a:srgbClr val="F0BD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67" b="-2"/>
            <a:stretch>
              <a:fillRect/>
            </a:stretch>
          </p:blipFill>
          <p:spPr>
            <a:xfrm>
              <a:off x="82255" y="3177"/>
              <a:ext cx="7085204" cy="5006763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338" y="3647944"/>
              <a:ext cx="2259305" cy="1485592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90" r="37412" b="11097"/>
            <a:stretch>
              <a:fillRect/>
            </a:stretch>
          </p:blipFill>
          <p:spPr>
            <a:xfrm>
              <a:off x="6361310" y="2357905"/>
              <a:ext cx="2712352" cy="2785594"/>
            </a:xfrm>
            <a:prstGeom prst="rect">
              <a:avLst/>
            </a:prstGeom>
          </p:spPr>
        </p:pic>
      </p:grpSp>
      <p:sp>
        <p:nvSpPr>
          <p:cNvPr id="2" name="矩形 1"/>
          <p:cNvSpPr/>
          <p:nvPr/>
        </p:nvSpPr>
        <p:spPr>
          <a:xfrm>
            <a:off x="2720340" y="2014220"/>
            <a:ext cx="4054475" cy="124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ts val="9000"/>
              </a:lnSpc>
              <a:spcAft>
                <a:spcPts val="0"/>
              </a:spcAft>
            </a:pPr>
            <a:r>
              <a:rPr lang="zh-CN" altLang="en-US" sz="5400" kern="100" spc="-2500" dirty="0" smtClean="0">
                <a:solidFill>
                  <a:srgbClr val="804024"/>
                </a:solidFill>
                <a:latin typeface="汉仪跳跳体简" panose="00020600040101010101" pitchFamily="18" charset="-122"/>
                <a:ea typeface="汉仪跳跳体简" panose="00020600040101010101" pitchFamily="18" charset="-122"/>
                <a:cs typeface="Times New Roman" panose="02020603050405020304" pitchFamily="18" charset="0"/>
              </a:rPr>
              <a:t>运营方案介绍</a:t>
            </a:r>
            <a:endParaRPr lang="zh-CN" altLang="en-US" sz="5400" kern="100" spc="-2500" dirty="0" smtClean="0">
              <a:solidFill>
                <a:srgbClr val="804024"/>
              </a:solidFill>
              <a:latin typeface="汉仪跳跳体简" panose="00020600040101010101" pitchFamily="18" charset="-122"/>
              <a:ea typeface="汉仪跳跳体简" panose="00020600040101010101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17678" y="3104218"/>
            <a:ext cx="23086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r>
              <a:rPr lang="en-US" altLang="zh-CN" sz="2400" dirty="0" smtClean="0">
                <a:solidFill>
                  <a:srgbClr val="804024"/>
                </a:solidFill>
                <a:latin typeface="汉仪跳跳体简" panose="00020600040101010101" pitchFamily="18" charset="-122"/>
                <a:ea typeface="汉仪跳跳体简" panose="00020600040101010101" pitchFamily="18" charset="-122"/>
              </a:rPr>
              <a:t>Thanksgiving Day</a:t>
            </a:r>
            <a:endParaRPr lang="zh-CN" altLang="en-US" sz="2400" dirty="0">
              <a:solidFill>
                <a:srgbClr val="804024"/>
              </a:solidFill>
              <a:latin typeface="汉仪跳跳体简" panose="00020600040101010101" pitchFamily="18" charset="-122"/>
              <a:ea typeface="汉仪跳跳体简" panose="00020600040101010101" pitchFamily="18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86630" y="1122952"/>
            <a:ext cx="3370740" cy="12349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7200" kern="100" spc="-300" dirty="0" smtClean="0">
                <a:solidFill>
                  <a:srgbClr val="804024"/>
                </a:solidFill>
                <a:latin typeface="汉仪跳跳体简" panose="00020600040101010101" pitchFamily="18" charset="-122"/>
                <a:ea typeface="汉仪跳跳体简" panose="00020600040101010101" pitchFamily="18" charset="-122"/>
                <a:cs typeface="Times New Roman" panose="02020603050405020304" pitchFamily="18" charset="0"/>
              </a:rPr>
              <a:t>PART 02</a:t>
            </a:r>
            <a:endParaRPr lang="en-US" altLang="zh-CN" sz="7200" kern="100" spc="-300" dirty="0" smtClean="0">
              <a:solidFill>
                <a:srgbClr val="804024"/>
              </a:solidFill>
              <a:latin typeface="汉仪跳跳体简" panose="00020600040101010101" pitchFamily="18" charset="-122"/>
              <a:ea typeface="汉仪跳跳体简" panose="00020600040101010101" pitchFamily="18" charset="-122"/>
              <a:cs typeface="Times New Roman" panose="02020603050405020304" pitchFamily="18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933074" y="2086707"/>
            <a:ext cx="3277852" cy="0"/>
          </a:xfrm>
          <a:prstGeom prst="line">
            <a:avLst/>
          </a:prstGeom>
          <a:ln w="12700">
            <a:solidFill>
              <a:srgbClr val="8040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933074" y="3094893"/>
            <a:ext cx="3277852" cy="0"/>
          </a:xfrm>
          <a:prstGeom prst="line">
            <a:avLst/>
          </a:prstGeom>
          <a:ln w="12700">
            <a:solidFill>
              <a:srgbClr val="8040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 descr="酷渲--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3810" y="0"/>
            <a:ext cx="2741295" cy="27051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702310" y="828675"/>
            <a:ext cx="5092700" cy="43383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活动目的：</a:t>
            </a:r>
            <a:r>
              <a:rPr lang="zh-CN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通过举办感恩节活动</a:t>
            </a:r>
            <a:r>
              <a:rPr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，</a:t>
            </a:r>
            <a:r>
              <a:rPr lang="zh-CN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营造温馨、感恩氛围，增强团队凝聚力，提升员工对公司归属感。</a:t>
            </a:r>
            <a:endParaRPr lang="zh-CN" sz="12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活动形式：</a:t>
            </a:r>
            <a:r>
              <a:rPr lang="zh-CN" altLang="en-US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线上社区</a:t>
            </a:r>
            <a:endParaRPr lang="zh-CN" altLang="en-US" sz="12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参与规则：</a:t>
            </a:r>
            <a:r>
              <a:rPr lang="en-US" altLang="zh-CN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11</a:t>
            </a:r>
            <a:r>
              <a:rPr lang="zh-CN" altLang="en-US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月</a:t>
            </a:r>
            <a:r>
              <a:rPr lang="en-US" altLang="zh-CN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23</a:t>
            </a:r>
            <a:r>
              <a:rPr lang="zh-CN" altLang="en-US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日，在社区“感恩有你，一路相伴”圈子内进行留言互动；发布社区评论、回复、点赞即可获得平台积分奖励，积分可兑换精美礼品</a:t>
            </a:r>
            <a:endParaRPr sz="12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实施安排建议：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048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1077528236"/>
                </a:ext>
              </a:extLst>
            </a:pPr>
            <a:r>
              <a:rPr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11.</a:t>
            </a:r>
            <a:r>
              <a:rPr lang="en-US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18</a:t>
            </a:r>
            <a:r>
              <a:rPr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~11. 2</a:t>
            </a:r>
            <a:r>
              <a:rPr lang="en-US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2</a:t>
            </a:r>
            <a:r>
              <a:rPr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内部宣传、提前装修首页及</a:t>
            </a:r>
            <a:r>
              <a:rPr lang="zh-CN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建立社区圈子</a:t>
            </a:r>
            <a:r>
              <a:rPr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；</a:t>
            </a:r>
            <a:endParaRPr sz="12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048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1077528236"/>
                </a:ext>
              </a:extLst>
            </a:pPr>
            <a:r>
              <a:rPr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11.2</a:t>
            </a:r>
            <a:r>
              <a:rPr lang="en-US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8</a:t>
            </a:r>
            <a:r>
              <a:rPr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学员</a:t>
            </a:r>
            <a:r>
              <a:rPr lang="zh-CN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在平台社区对应圈子进行留言互动；</a:t>
            </a:r>
            <a:endParaRPr lang="zh-CN" sz="12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algn="l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运营建议：</a:t>
            </a:r>
            <a:endParaRPr lang="zh-CN" altLang="en-US" sz="1400" b="1" dirty="0">
              <a:solidFill>
                <a:schemeClr val="accent6">
                  <a:lumMod val="75000"/>
                </a:schemeClr>
              </a:solidFill>
              <a:latin typeface="Source Han Sans CN Bold" panose="020B0200000000000000" charset="-122"/>
              <a:ea typeface="Source Han Sans CN Bold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0" algn="l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   </a:t>
            </a:r>
            <a:r>
              <a:rPr lang="zh-CN" altLang="en-US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奖品建议：积分奖励，用于积分商城兑换精美礼品一份；</a:t>
            </a:r>
            <a:endParaRPr lang="zh-CN" altLang="en-US" sz="12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0" algn="l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    </a:t>
            </a:r>
            <a:r>
              <a:rPr lang="zh-CN" altLang="en-US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社区文章：建议先由培训部进行社区感恩节内容发表。</a:t>
            </a:r>
            <a:endParaRPr lang="zh-CN" altLang="en-US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endParaRPr lang="zh-CN" sz="14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algn="ctr" defTabSz="1219200">
              <a:lnSpc>
                <a:spcPct val="150000"/>
              </a:lnSpc>
            </a:pP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74015" y="269240"/>
            <a:ext cx="7125970" cy="530225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1219200">
              <a:lnSpc>
                <a:spcPct val="100000"/>
              </a:lnSpc>
            </a:pPr>
            <a:r>
              <a:rPr lang="zh-CN" altLang="en-US" sz="2800" b="1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</a:t>
            </a:r>
            <a:r>
              <a:rPr lang="en-US" altLang="zh-CN" sz="2800" b="1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800" b="1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 sz="2800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感恩有你，一路相伴</a:t>
            </a:r>
            <a:r>
              <a:rPr lang="zh-CN" altLang="en-US" sz="2000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（主题参考）</a:t>
            </a:r>
            <a:endParaRPr lang="zh-CN" altLang="en-US" sz="2000" kern="0" spc="-500" dirty="0">
              <a:solidFill>
                <a:srgbClr val="80402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 descr="圈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95010" y="2946400"/>
            <a:ext cx="1333500" cy="1333500"/>
          </a:xfrm>
          <a:prstGeom prst="rect">
            <a:avLst/>
          </a:prstGeom>
        </p:spPr>
      </p:pic>
      <p:pic>
        <p:nvPicPr>
          <p:cNvPr id="3" name="图片 2" descr="酷渲--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3810" y="0"/>
            <a:ext cx="2741295" cy="27051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702310" y="828675"/>
            <a:ext cx="8074660" cy="39693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活动目的：</a:t>
            </a:r>
            <a:r>
              <a:rPr lang="zh-CN" altLang="en-US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在这个充满感激之情的感恩节，我们以独特而温馨的方式向每一位员工表达最深切的感谢，感谢你们无私奉献与不懈努力。同时，这也是一份承诺——我们将携手并肩，共同面对挑战，共享成就，坚定地向着更加辉煌灿烂的未来迈进。</a:t>
            </a:r>
            <a:endParaRPr lang="zh-CN" altLang="en-US" sz="12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活动形式：</a:t>
            </a:r>
            <a:r>
              <a:rPr lang="zh-CN" altLang="en-US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线上学习</a:t>
            </a:r>
            <a:r>
              <a:rPr lang="zh-CN" altLang="en-US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项目</a:t>
            </a:r>
            <a:endParaRPr lang="zh-CN" altLang="en-US" sz="12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参与规则：</a:t>
            </a:r>
            <a:r>
              <a:rPr lang="zh-CN" altLang="en-US" sz="1200" dirty="0">
                <a:latin typeface="Source Han Sans CN Normal" panose="020B0200000000000000" charset="-122"/>
                <a:ea typeface="Source Han Sans CN Normal" panose="020B0200000000000000" charset="-122"/>
                <a:cs typeface="Source Han Sans CN Normal" panose="020B0200000000000000" charset="-122"/>
                <a:sym typeface="Arial" panose="020B0604020202020204"/>
              </a:rPr>
              <a:t>邀请公司领导与资深员工录制感言和祝福视频，并通过学习平台分享给全体员工。参与者需观看视频并留言评论，最先完成观看的前三名及发表优质评论者将获得神秘奖品。</a:t>
            </a:r>
            <a:endParaRPr lang="zh-CN" altLang="en-US" sz="1200" dirty="0">
              <a:latin typeface="Source Han Sans CN Normal" panose="020B0200000000000000" charset="-122"/>
              <a:ea typeface="Source Han Sans CN Normal" panose="020B0200000000000000" charset="-122"/>
              <a:cs typeface="Source Han Sans CN Normal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实施安排建议：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048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1077528236"/>
                </a:ext>
              </a:extLst>
            </a:pPr>
            <a:r>
              <a:rPr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11.</a:t>
            </a:r>
            <a:r>
              <a:rPr lang="en-US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18</a:t>
            </a:r>
            <a:r>
              <a:rPr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~11. 2</a:t>
            </a:r>
            <a:r>
              <a:rPr lang="en-US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2</a:t>
            </a:r>
            <a:r>
              <a:rPr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</a:t>
            </a:r>
            <a:r>
              <a:rPr lang="en-US" altLang="zh-CN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</a:t>
            </a:r>
            <a:r>
              <a:rPr lang="zh-CN" altLang="en-US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邀请目标人群进行视频录制</a:t>
            </a:r>
            <a:endParaRPr sz="12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048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1077528236"/>
                </a:ext>
              </a:extLst>
            </a:pPr>
            <a:r>
              <a:rPr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11.2</a:t>
            </a:r>
            <a:r>
              <a:rPr lang="en-US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5~11.27</a:t>
            </a:r>
            <a:r>
              <a:rPr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</a:t>
            </a:r>
            <a:r>
              <a:rPr lang="zh-CN" altLang="en-US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内部宣传、提前装修首页及搭建项目；</a:t>
            </a:r>
            <a:endParaRPr lang="zh-CN" altLang="en-US" sz="12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048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1077528236"/>
                </a:ext>
              </a:extLst>
            </a:pPr>
            <a:r>
              <a:rPr lang="en-US" altLang="zh-CN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11.28          </a:t>
            </a:r>
            <a:r>
              <a:rPr lang="zh-CN" altLang="en-US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学员进行课程学习，并对课程评论</a:t>
            </a:r>
            <a:endParaRPr lang="zh-CN" altLang="en-US" sz="12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048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1077528236"/>
                </a:ext>
              </a:extLst>
            </a:pPr>
            <a:r>
              <a:rPr lang="en-US" altLang="zh-CN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11.29           </a:t>
            </a:r>
            <a:r>
              <a:rPr lang="zh-CN" altLang="en-US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获奖人员信息公布</a:t>
            </a:r>
            <a:endParaRPr lang="zh-CN" altLang="en-US" sz="12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556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zh-CN" altLang="en-US" sz="14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运营建议：</a:t>
            </a:r>
            <a:endParaRPr lang="zh-CN" altLang="en-US" sz="1400" b="1" dirty="0">
              <a:solidFill>
                <a:schemeClr val="accent6">
                  <a:lumMod val="75000"/>
                </a:schemeClr>
              </a:solidFill>
              <a:latin typeface="Source Han Sans CN Bold" panose="020B0200000000000000" charset="-122"/>
              <a:ea typeface="Source Han Sans CN Bold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0" algn="l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4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   </a:t>
            </a:r>
            <a:r>
              <a:rPr lang="zh-CN" altLang="en-US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奖品建议：京东卡</a:t>
            </a:r>
            <a:r>
              <a:rPr lang="en-US" altLang="zh-CN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|</a:t>
            </a:r>
            <a:r>
              <a:rPr lang="zh-CN" altLang="en-US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书籍等实物奖励</a:t>
            </a:r>
            <a:r>
              <a:rPr lang="en-US" altLang="zh-CN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5</a:t>
            </a:r>
            <a:r>
              <a:rPr lang="zh-CN" altLang="en-US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份。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74015" y="269240"/>
            <a:ext cx="7125970" cy="530225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1219200">
              <a:lnSpc>
                <a:spcPct val="100000"/>
              </a:lnSpc>
            </a:pPr>
            <a:r>
              <a:rPr lang="zh-CN" altLang="en-US" sz="2800" b="1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</a:t>
            </a:r>
            <a:r>
              <a:rPr lang="en-US" altLang="zh-CN" sz="2800" b="1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800" b="1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 sz="2800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感恩同行，温情相伴</a:t>
            </a:r>
            <a:r>
              <a:rPr lang="zh-CN" altLang="en-US" sz="2000" kern="0" spc="-500" dirty="0">
                <a:solidFill>
                  <a:srgbClr val="80402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（主题参考）</a:t>
            </a:r>
            <a:endParaRPr lang="zh-CN" altLang="en-US" sz="2000" kern="0" spc="-500" dirty="0">
              <a:solidFill>
                <a:srgbClr val="80402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 descr="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79975" y="2787015"/>
            <a:ext cx="2152650" cy="1210945"/>
          </a:xfrm>
          <a:prstGeom prst="rect">
            <a:avLst/>
          </a:prstGeom>
        </p:spPr>
      </p:pic>
      <p:pic>
        <p:nvPicPr>
          <p:cNvPr id="4" name="图片 3" descr="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7505" y="3634105"/>
            <a:ext cx="2069465" cy="1163955"/>
          </a:xfrm>
          <a:prstGeom prst="rect">
            <a:avLst/>
          </a:prstGeom>
        </p:spPr>
      </p:pic>
      <p:pic>
        <p:nvPicPr>
          <p:cNvPr id="5" name="图片 4" descr="酷渲--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3810" y="0"/>
            <a:ext cx="2741295" cy="27051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0338" y="3177"/>
            <a:ext cx="9003324" cy="5140322"/>
            <a:chOff x="70338" y="3177"/>
            <a:chExt cx="9003324" cy="5140322"/>
          </a:xfrm>
        </p:grpSpPr>
        <p:sp>
          <p:nvSpPr>
            <p:cNvPr id="3" name="矩形 2"/>
            <p:cNvSpPr/>
            <p:nvPr/>
          </p:nvSpPr>
          <p:spPr>
            <a:xfrm>
              <a:off x="316147" y="257415"/>
              <a:ext cx="8511706" cy="4628670"/>
            </a:xfrm>
            <a:prstGeom prst="rect">
              <a:avLst/>
            </a:prstGeom>
            <a:noFill/>
            <a:ln w="12700">
              <a:solidFill>
                <a:srgbClr val="F0BD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67" b="-2"/>
            <a:stretch>
              <a:fillRect/>
            </a:stretch>
          </p:blipFill>
          <p:spPr>
            <a:xfrm>
              <a:off x="82255" y="3177"/>
              <a:ext cx="7085204" cy="500676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338" y="3647944"/>
              <a:ext cx="2259305" cy="1485592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90" r="37412" b="11097"/>
            <a:stretch>
              <a:fillRect/>
            </a:stretch>
          </p:blipFill>
          <p:spPr>
            <a:xfrm>
              <a:off x="6361310" y="2357905"/>
              <a:ext cx="2712352" cy="2785594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590040" y="2479040"/>
            <a:ext cx="6024245" cy="603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ts val="4000"/>
              </a:lnSpc>
              <a:spcAft>
                <a:spcPts val="0"/>
              </a:spcAft>
            </a:pPr>
            <a:r>
              <a:rPr lang="zh-CN" altLang="zh-CN" sz="5400" kern="100" spc="-1500" dirty="0">
                <a:solidFill>
                  <a:srgbClr val="804024"/>
                </a:solidFill>
                <a:latin typeface="汉仪跳跳体简" panose="00020600040101010101" pitchFamily="18" charset="-122"/>
                <a:ea typeface="汉仪跳跳体简" panose="00020600040101010101" pitchFamily="18" charset="-122"/>
                <a:cs typeface="阿里巴巴普惠体 R" panose="00020600040101010101" pitchFamily="18" charset="-122"/>
              </a:rPr>
              <a:t>平台常规操作说明</a:t>
            </a:r>
            <a:endParaRPr lang="zh-CN" altLang="zh-CN" sz="5400" kern="100" spc="-1500" dirty="0">
              <a:solidFill>
                <a:srgbClr val="804024"/>
              </a:solidFill>
              <a:latin typeface="汉仪跳跳体简" panose="00020600040101010101" pitchFamily="18" charset="-122"/>
              <a:ea typeface="汉仪跳跳体简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17678" y="3104218"/>
            <a:ext cx="23086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r>
              <a:rPr lang="en-US" altLang="zh-CN" sz="2400" dirty="0" smtClean="0">
                <a:solidFill>
                  <a:srgbClr val="804024"/>
                </a:solidFill>
                <a:latin typeface="汉仪跳跳体简" panose="00020600040101010101" pitchFamily="18" charset="-122"/>
                <a:ea typeface="汉仪跳跳体简" panose="00020600040101010101" pitchFamily="18" charset="-122"/>
              </a:rPr>
              <a:t>Thanksgiving Day</a:t>
            </a:r>
            <a:endParaRPr lang="zh-CN" altLang="en-US" sz="2400" dirty="0">
              <a:solidFill>
                <a:srgbClr val="804024"/>
              </a:solidFill>
              <a:latin typeface="汉仪跳跳体简" panose="00020600040101010101" pitchFamily="18" charset="-122"/>
              <a:ea typeface="汉仪跳跳体简" panose="00020600040101010101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86630" y="1122952"/>
            <a:ext cx="3370740" cy="12349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7200" kern="100" spc="-300" dirty="0" smtClean="0">
                <a:solidFill>
                  <a:srgbClr val="804024"/>
                </a:solidFill>
                <a:latin typeface="汉仪跳跳体简" panose="00020600040101010101" pitchFamily="18" charset="-122"/>
                <a:ea typeface="汉仪跳跳体简" panose="00020600040101010101" pitchFamily="18" charset="-122"/>
                <a:cs typeface="Times New Roman" panose="02020603050405020304" pitchFamily="18" charset="0"/>
              </a:rPr>
              <a:t>PART 03</a:t>
            </a:r>
            <a:endParaRPr lang="en-US" altLang="zh-CN" sz="7200" kern="100" spc="-300" dirty="0" smtClean="0">
              <a:solidFill>
                <a:srgbClr val="804024"/>
              </a:solidFill>
              <a:latin typeface="汉仪跳跳体简" panose="00020600040101010101" pitchFamily="18" charset="-122"/>
              <a:ea typeface="汉仪跳跳体简" panose="00020600040101010101" pitchFamily="18" charset="-122"/>
              <a:cs typeface="Times New Roman" panose="02020603050405020304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157046" y="2086707"/>
            <a:ext cx="4829908" cy="1008186"/>
            <a:chOff x="2933074" y="2086707"/>
            <a:chExt cx="3277852" cy="100818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2933074" y="2086707"/>
              <a:ext cx="3277852" cy="0"/>
            </a:xfrm>
            <a:prstGeom prst="line">
              <a:avLst/>
            </a:prstGeom>
            <a:ln w="12700">
              <a:solidFill>
                <a:srgbClr val="80402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2933074" y="3094893"/>
              <a:ext cx="3277852" cy="0"/>
            </a:xfrm>
            <a:prstGeom prst="line">
              <a:avLst/>
            </a:prstGeom>
            <a:ln w="12700">
              <a:solidFill>
                <a:srgbClr val="80402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3" name="图片 12" descr="酷渲--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3810" y="0"/>
            <a:ext cx="2741295" cy="27051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810260" y="796290"/>
            <a:ext cx="3083560" cy="413321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auto">
              <a:lnSpc>
                <a:spcPct val="23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2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设置平台banner图操作路径：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管理后台-管理-门户设置-关闭门户开启按钮-编辑门户</a:t>
            </a:r>
            <a:endParaRPr lang="zh-CN" altLang="en-US" sz="12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Arial" panose="020B0604020202020204"/>
            </a:endParaRPr>
          </a:p>
          <a:p>
            <a:pPr lvl="0" algn="l" fontAlgn="auto">
              <a:lnSpc>
                <a:spcPct val="23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2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门户规则：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撰写门户名称-生效范围“全公司”</a:t>
            </a:r>
            <a:endParaRPr lang="zh-CN" altLang="en-US" sz="12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Arial" panose="020B0604020202020204"/>
            </a:endParaRPr>
          </a:p>
          <a:p>
            <a:pPr lvl="0" algn="l" fontAlgn="auto">
              <a:lnSpc>
                <a:spcPct val="23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2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门户装修：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PC端自定义-点击banner图-勾选横幅多端同步-开启原图上传-选择“仅图片”/”关联资源--添加资源-学习项目/线上课”进行展示-点击更改替换banner图</a:t>
            </a:r>
            <a:endParaRPr lang="zh-CN" altLang="en-US" sz="1200" i="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>
              <a:lnSpc>
                <a:spcPct val="150000"/>
              </a:lnSpc>
            </a:pPr>
            <a:endParaRPr lang="zh-CN" altLang="en-US" sz="1400" i="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1219200">
              <a:lnSpc>
                <a:spcPct val="150000"/>
              </a:lnSpc>
            </a:pP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01955" y="369570"/>
            <a:ext cx="5559425" cy="3371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200"/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平台功能及相应展示模块（banner、启动页、</a:t>
            </a:r>
            <a:r>
              <a:rPr lang="en-US" altLang="zh-CN" sz="16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icon</a:t>
            </a:r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）设置</a:t>
            </a:r>
            <a:endParaRPr lang="zh-CN" altLang="en-US" sz="1600" b="1" kern="0" spc="-800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85895" y="718820"/>
            <a:ext cx="4351020" cy="378460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2" name="图片 1" descr="酷渲--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3810" y="0"/>
            <a:ext cx="2741295" cy="27051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 advClick="0" advTm="0">
    <p:push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DIAGRAM_VIRTUALLY_FRAME" val="{&quot;height&quot;:209.2196850393701,&quot;left&quot;:386.8144094488189,&quot;top&quot;:101.7303149606299,&quot;width&quot;:300.6885826771653}"/>
</p:tagLst>
</file>

<file path=ppt/tags/tag10.xml><?xml version="1.0" encoding="utf-8"?>
<p:tagLst xmlns:p="http://schemas.openxmlformats.org/presentationml/2006/main">
  <p:tag name="KSO_WM_DIAGRAM_VIRTUALLY_FRAME" val="{&quot;height&quot;:209.2196850393701,&quot;left&quot;:386.8144094488189,&quot;top&quot;:101.7303149606299,&quot;width&quot;:300.6885826771653}"/>
</p:tagLst>
</file>

<file path=ppt/tags/tag11.xml><?xml version="1.0" encoding="utf-8"?>
<p:tagLst xmlns:p="http://schemas.openxmlformats.org/presentationml/2006/main">
  <p:tag name="KSO_WM_DIAGRAM_VIRTUALLY_FRAME" val="{&quot;height&quot;:209.2196850393701,&quot;left&quot;:386.8144094488189,&quot;top&quot;:101.7303149606299,&quot;width&quot;:300.6885826771653}"/>
</p:tagLst>
</file>

<file path=ppt/tags/tag12.xml><?xml version="1.0" encoding="utf-8"?>
<p:tagLst xmlns:p="http://schemas.openxmlformats.org/presentationml/2006/main">
  <p:tag name="KSO_WM_DIAGRAM_VIRTUALLY_FRAME" val="{&quot;height&quot;:209.2196850393701,&quot;left&quot;:386.8144094488189,&quot;top&quot;:101.7303149606299,&quot;width&quot;:300.6885826771653}"/>
</p:tagLst>
</file>

<file path=ppt/tags/tag13.xml><?xml version="1.0" encoding="utf-8"?>
<p:tagLst xmlns:p="http://schemas.openxmlformats.org/presentationml/2006/main">
  <p:tag name="KSO_WM_UNIT_PIC_EFFECT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40479686_1*i*1"/>
  <p:tag name="KSO_WM_TEMPLATE_CATEGORY" val="custom"/>
  <p:tag name="KSO_WM_TEMPLATE_INDEX" val="40479686"/>
  <p:tag name="KSO_WM_UNIT_LAYERLEVEL" val="1"/>
  <p:tag name="KSO_WM_TAG_VERSION" val="3.0"/>
  <p:tag name="KSO_WM_BEAUTIFY_FLAG" val="#wm#"/>
  <p:tag name="KSO_WM_UNIT_PIC_EFFECT" val="1"/>
</p:tagLst>
</file>

<file path=ppt/tags/tag15.xml><?xml version="1.0" encoding="utf-8"?>
<p:tagLst xmlns:p="http://schemas.openxmlformats.org/presentationml/2006/main">
  <p:tag name="KSO_WM_UNIT_VALUE" val="2518*1196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40479686_1*d*1"/>
  <p:tag name="KSO_WM_TEMPLATE_CATEGORY" val="custom"/>
  <p:tag name="KSO_WM_TEMPLATE_INDEX" val="40479686"/>
  <p:tag name="KSO_WM_UNIT_LAYERLEVEL" val="1"/>
  <p:tag name="KSO_WM_TAG_VERSION" val="3.0"/>
  <p:tag name="KSO_WM_BEAUTIFY_FLAG" val="#wm#"/>
  <p:tag name="KSO_WM_UNIT_PIC_EFFECT" val="1"/>
</p:tagLst>
</file>

<file path=ppt/tags/tag16.xml><?xml version="1.0" encoding="utf-8"?>
<p:tagLst xmlns:p="http://schemas.openxmlformats.org/presentationml/2006/main">
  <p:tag name="MH" val="20160630124613"/>
  <p:tag name="MH_LIBRARY" val="GRAPHIC"/>
</p:tagLst>
</file>

<file path=ppt/tags/tag17.xml><?xml version="1.0" encoding="utf-8"?>
<p:tagLst xmlns:p="http://schemas.openxmlformats.org/presentationml/2006/main">
  <p:tag name="MH" val="20160630124613"/>
  <p:tag name="MH_LIBRARY" val="GRAPHIC"/>
</p:tagLst>
</file>

<file path=ppt/tags/tag18.xml><?xml version="1.0" encoding="utf-8"?>
<p:tagLst xmlns:p="http://schemas.openxmlformats.org/presentationml/2006/main">
  <p:tag name="KSO_WM_UNIT_PLACING_PICTURE_USER_VIEWPORT" val="{&quot;height&quot;:3780,&quot;width&quot;:11884}"/>
</p:tagLst>
</file>

<file path=ppt/tags/tag19.xml><?xml version="1.0" encoding="utf-8"?>
<p:tagLst xmlns:p="http://schemas.openxmlformats.org/presentationml/2006/main">
  <p:tag name="MH" val="20160630124613"/>
  <p:tag name="MH_LIBRARY" val="GRAPHIC"/>
</p:tagLst>
</file>

<file path=ppt/tags/tag2.xml><?xml version="1.0" encoding="utf-8"?>
<p:tagLst xmlns:p="http://schemas.openxmlformats.org/presentationml/2006/main">
  <p:tag name="KSO_WM_DIAGRAM_VIRTUALLY_FRAME" val="{&quot;height&quot;:209.2196850393701,&quot;left&quot;:386.8144094488189,&quot;top&quot;:101.7303149606299,&quot;width&quot;:300.6885826771653}"/>
</p:tagLst>
</file>

<file path=ppt/tags/tag20.xml><?xml version="1.0" encoding="utf-8"?>
<p:tagLst xmlns:p="http://schemas.openxmlformats.org/presentationml/2006/main">
  <p:tag name="KSO_WM_UNIT_PIC_EFFECT" val="1"/>
</p:tagLst>
</file>

<file path=ppt/tags/tag2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40479640_1*i*1"/>
  <p:tag name="KSO_WM_TEMPLATE_CATEGORY" val="custom"/>
  <p:tag name="KSO_WM_TEMPLATE_INDEX" val="40479640"/>
  <p:tag name="KSO_WM_UNIT_LAYERLEVEL" val="1"/>
  <p:tag name="KSO_WM_TAG_VERSION" val="3.0"/>
  <p:tag name="KSO_WM_UNIT_PIC_EFFECT" val="1"/>
</p:tagLst>
</file>

<file path=ppt/tags/tag2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40479640_1*i*2"/>
  <p:tag name="KSO_WM_TEMPLATE_CATEGORY" val="custom"/>
  <p:tag name="KSO_WM_TEMPLATE_INDEX" val="40479640"/>
  <p:tag name="KSO_WM_UNIT_LAYERLEVEL" val="1"/>
  <p:tag name="KSO_WM_TAG_VERSION" val="3.0"/>
  <p:tag name="KSO_WM_UNIT_PIC_EFFECT" val="1"/>
</p:tagLst>
</file>

<file path=ppt/tags/tag23.xml><?xml version="1.0" encoding="utf-8"?>
<p:tagLst xmlns:p="http://schemas.openxmlformats.org/presentationml/2006/main">
  <p:tag name="KSO_WM_BEAUTIFY_FLAG" val="#wm#"/>
  <p:tag name="KSO_WM_UNIT_VALUE" val="1416*2369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40479640_1*d*1"/>
  <p:tag name="KSO_WM_TEMPLATE_CATEGORY" val="custom"/>
  <p:tag name="KSO_WM_TEMPLATE_INDEX" val="40479640"/>
  <p:tag name="KSO_WM_UNIT_LAYERLEVEL" val="1"/>
  <p:tag name="KSO_WM_TAG_VERSION" val="3.0"/>
  <p:tag name="KSO_WM_UNIT_PIC_EFFECT" val="1"/>
</p:tagLst>
</file>

<file path=ppt/tags/tag24.xml><?xml version="1.0" encoding="utf-8"?>
<p:tagLst xmlns:p="http://schemas.openxmlformats.org/presentationml/2006/main">
  <p:tag name="KSO_WM_UNIT_PLACING_PICTURE_USER_VIEWPORT" val="{&quot;height&quot;:4806,&quot;width&quot;:11096}"/>
</p:tagLst>
</file>

<file path=ppt/tags/tag25.xml><?xml version="1.0" encoding="utf-8"?>
<p:tagLst xmlns:p="http://schemas.openxmlformats.org/presentationml/2006/main">
  <p:tag name="KSO_WM_UNIT_PLACING_PICTURE_USER_VIEWPORT" val="{&quot;height&quot;:2754,&quot;width&quot;:9112}"/>
</p:tagLst>
</file>

<file path=ppt/tags/tag26.xml><?xml version="1.0" encoding="utf-8"?>
<p:tagLst xmlns:p="http://schemas.openxmlformats.org/presentationml/2006/main">
  <p:tag name="KSO_WM_UNIT_PLACING_PICTURE_USER_VIEWPORT" val="{&quot;height&quot;:3994,&quot;width&quot;:3636}"/>
</p:tagLst>
</file>

<file path=ppt/tags/tag27.xml><?xml version="1.0" encoding="utf-8"?>
<p:tagLst xmlns:p="http://schemas.openxmlformats.org/presentationml/2006/main">
  <p:tag name="ISPRING_ULTRA_SCORM_COURSE_ID" val="A3562450-DA29-4B13-9490-041F45B4D6D0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BSiw0g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AUosNI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BSiw0i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FKLDSC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FKLDSG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FKLDSD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FKLDSCPzQztyAAAAcgAAABwAAAB1bml2ZXJzYWwvbG9jYWxfc2V0dGluZ3MueG1ss7GvyM1RKEstKs7Mz7NVMtQzUFJIzUvOT8nMS7dVCg1x07VQUiguScxLSczJz0u1VcrLV1Kwt+OyyclPTswJTi0pASosVijISaxMLQpJzQUySlL9EnOBKp/tmfJ8ya5n09qfr9ivoJGcX1CpqaRvxwUA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BSiw0iNMDbvXAgAAJAgAAApAAAAdW5pdmVyc2FsL3NraW5fY3VzdG9taXphdGlvbl9zZXR0aW5ncy54bWy1Wmtu48gR/r+naChYYAME1oN6OdAooMiWTYxMaUXankkQCC2xbREm2QrZ0owW+pF/uUCQEwRBzhAEyF3yY/caqW6SFilLMmlPxLExrK76qrpe/ZB70ZMbaOuIM9/9iXCXBRbl3A0eo/53CPUWzGPhJKQR5VF1T7l3A4d9MYIHJmhAjTgJHBI6mhiN+jU0lB/U7ahdvQtvzUGzgTpN3MBdpOOWBmOXin6paDCmN+par3oAEeOGdEEDfhy1V82NvhQwgoiG3Agc+rWv5LmzQ/kZXIXEcYEv6reb4tmlWnd6UzyoWW91WnjXUBVFaSOtpdf12q7TueyodYRrzVZN2Q26DaWhoHqrVb9s7+qdRkuBt+FlG1Ca+LKNmp1ms6HvGrgB0khVB3pD23WUy3pdBW24e6nthsNBp1ZD9Xpdaeq7VlsZDmoIuBXAUJWucKCiKwOlvVMHar2roKE2HAybO6zjttZC3QZu12q75mCg1Gp75+5nl3XXnlp4Oqk7XwE8GoKjoyK3qkeSq7dYhyEw29RfeYRTFBCffqj8/O+//vL3f/38t7/88s//oB8WbLX9dSVJUJnMKXtqV54aE4EswPpHsHpVOZKySbuyhZGlI9f5UJmvOWfBxYIFHIy9CFjoE6/S/1WcO8nMikiyDQ3LyD2QBd2r68hPUbFEF+QzPOeEFsxfkWA7Yo/sYk4WT48hWwdOITOX2xUNPTd4Au7aZUfDZxV5bsQNTv2cfbgrnuJiK+hXERXmtbF4Ckl6ZE69VGNNfkrI7VW+7pED0Y0buVyKqnXxnBNdkUeaD0BXFc95mQC05KPWEc/rQpx+5cCuiPJvnGX3yJaGeSVxuzwrxVbrVdl8WoXsUTg7L/d6oJ/lPAbdJ3gUFtbEU0hITFAoLBSlxG1y/voBY/J62Et6PmiB4GabS0KSkJPBTBvfTFTz82w0vhrPBsZVpa/FVYlEWX73Q6Pd/VpvtaF1JYIFoawbdTTKgyEJ1qoVwzLt6Xg0A0A8mpn4k13pi9+lRce39sgwcaWf/Kc0wGSK7yp98buI6O10ik17Zo0MHc8Ma2aObemXEbaxXul/Zmu0JBuKOEMbl35BfEkR9Gc3pCjyXEcOiJ7tBmtaQJ8+vlENczbFlj01NNsYm5W+xcJw+xuJTNZ8CdmzJBFy3IjMPepItZAjclz0F9AuN2gI/vGlC5zMJ25wUUT7VL03zKuZPR6PrBk29ZRS6ePAQXpIhKbyQFPVwlPACAks5G8Tn8nskwhI9bzSINfG1fUIfmxhyLX7uPTgh7/BmgmGkExoUEAQEgdPIess63481YUPQSEiaEWi6AsLnVzSZENXANswtTGkpmZn8G0Bk2JD4N1gAalDF7wA3g22LPUKzwbjT5DjUJvjkkLjj1CSH0sKfcYW1BC2CoiZ6p1xpYqKEGWYFkhagwsi8t3bIrJYgJzw5sZl6wgowsNQJrIao4vSmiz84y0E0lBHJ6o9BgZny7dHd0PBlNCBda6ALmhDGtZFdv14a/x+NlSNEdZnkG76+H5myy4plPpkiwLGEXE2JFhQNKcLsoZK2MKY4zpyTERemvCntfsTIjzpP98nrcvU8afv32BSruEdsQw2zKAM9ikr/pp24bZkBm80ROT6SSuKOODNJlgaNtWpMf42IYpcf+3FXfpbBOrZuLLBetWO9/ureNj+D8ZYcQseGNDRBi4rJYRhJRZLDiyeXilBwxyCukncz6HhiyNqKQBznGCYDL0D5g48lzPkDjxaDuIeDyzDhs3WPZ2L40cBYVmrcdSOx1scEj0KJ/TnUp3TBwb7JY+STbyRgbVLhr9IlDNbpdzSYhv2CAw3AfMxTipA9VxfHKKKwd7e4NQV8WqQm889W3uOrG7PfZIrAvh57dOX+7CHkPmS6pEozet4UfrdOw2JpziN9U7KbSCeC7RwrDL1+a6IWVidatczTTU1LE4Uop694nJQHcInI9uajdSBQIAy8QlfLGEVfhAHveJY8YlAx0MV8JLJW5SEi+V///yP4jAH9sRUlFB/WxYHil90TfyM9weTcRr9sQCOrQ7yovKloGByoEpFi5+vbAMS9JscWUi8LPnMF3dchVRDCSRhVG1b1a5voEosWRRsHcJesCTIjTr9CI1P7vUr/RsSPkHjtBnzygJJz4vc5KVt2B9x19xzA1pS/N0rkZi8bUxmqq7Lsz/UqOcunuLl14EDTHLPhzz2WAZPu1ZN6M4HkNRxeXlMubilXQtaQvy+bwibo2vdM2F/o+IR6OE8d0ET8JB5E3G19fIuFxjETRykcZ+H4kifvmU5oiX7ksSu/0C8CNiypEPWCdgwEZvFBDJPO+SeitpxsrgJ5ZDxjnmwLmjxdDLQefqhlKYN5NVvVsEz7YXlcMxKhjKm74mH/Cb9yl/wZ4iH/JZYU8Zwrntp0+FQVjS9jxuQMEsvEjvgoYHsUglP+pbnERaMxL1slJlIQshz+syhfbk22q5Pk3IWtKzB1RMW94Ln7cuNkJlv5bQj8b1DbmCfvtXz+dvjLvfo6eSW84ASzLpavh+rgITnWAnE3x8cOiOmIr5d0Q8VOIiQxVJ0+qiCEowPFeHO+CuaU3KrtJ+JdpaRlNacF/VlP5ftvJTKQHTxcqpYXOznhXrVF37qVc9FqJfAng5gsPbnNMSQAy50uSRCeWKWfZlehd3JHemB3InRLABfAnYAZ6S0EjKEXGLJbVVaLfFLdhz2ltz16IamrSpDyDjn/Px7EVTH+eRW+Yg+8Gx6J5TSVZD0un0u5ntghn5SSp7IskoORkoWHSfzSM7+SLdKF5+9jUeWo7RNi3TPdmjGD6JePaIKeE95v1fNLrPQo158zXpIA1HAO/lHB/8DUEsDBBQAAgAIABSiw0hyCctNChIAACg+AAAXAAAAdW5pdmVyc2FsL3VuaXZlcnNhbC5wbmftm3tYktnWwCmTMS8z1Whk3rrMHGa6oJaZmohpnmo0rcbKKRQnnZqiREXzCqhpZZjMZKUnBdNKLVOjMvEGXkImUel4CU0FlRQFFRUBEYEPv3HK7zln/vj+h+fh5Xn32vtda+39Y++13mfv1KPeB430N+oDAACjw4cOHAcAdEAAwMpUPaCm5O2+zmrNzwr08YNugNI28zHNzarz+4/sBwDIBIOFn3U196tDD/2EBgC+bFz8rmCgioIBAGjt4QP7faMDJvp98MHn5cABuRcWAEs4U59C+X38QISJrq6HR2fKN0lrjJOqbn6XT1m9JSvlB+PkG4ar1mYcsduUNb6OZyXgdyxwBlvIT1mOJ6K6IiRoI7sML+XYUzHcHzOpKKlQ1IfM8IlRnJ7a6SazanZA3MQIb7Dxuou5DnBDYMKKpUt0cGBwSrPRXasCnGWaWi5EqPWN7Axt6gA6S5fnb12Hb0zz/wGvkbw/kz1Zd/OaicXyB2wAbvPpzP1CVCsjBW4m7vrcsK7uMHDbKeci2Q+HicfBOsuemXP2QTj9Kkw1TWhIudMMWCYCmxbBpwfuRAy9bt+5vIWhTkNKcuxxN8nZIXryX5oDXSlrtiXrLzMmH/gMDjDRfVz5Dv6pLcZID9SQElr/WY3rm4TQFcdX3b6Wj3L/WXqOtSSRwvVM3HSXaT2mcxKScDOpHf4r5C8ViVRgssGgG+Wz+4GbzrpSAN+vPOz+74o8m7iX55ckcZBk/bykT7USEotWbAe5euy/ALEDfTIEoXErdDN8WW+vsd0ETzBOfJQ32ns0q7Zn95+SBCjILeXochc6E+4aPMh/YAe6b/CXigdlKzSWrYEsG5sbG9ZAXG+6th+dvfxdC2fc9E9JHckgz61ouQsX65p1jx47et+g9ZP/79gJGsv0QMsG4YChHmiTx6YL383bG59DSZckgayUo5t9l7uwJ3B4ZdF337WmjHzyfxSpGStIssGysdqi6cnftvxmZ4wx03+5N25J8pzvVrRm23IXNj4PX+FrfGfEDf3J/9k9mzSWNSwfq7U6DbqH1h7aeJNqlNKTDV2SdKM3++qZLHfByK8SsE3/B3Re5ScV8xsXLRtcPlY3VgyufKT3jZEH91rDeCtpSTJeqcVNi5sWNy1uWty0uGlx0+KmxU2LmxY3LW5a3LS4aXHT4qbFTYubFjctblrctLhpcdPipsVNi5sWNy1uWty0uGlx0+KmxU2LmxY3LW5a3LS4aXHT4qbFTYvb/we36KnJatFkvANw+Qbt0KeLNddBTP8DTKc9w1W1BZ/2S1Owf2vgBYqqoN6w9belqt5/S0BhAbyCfedTKRv1t+AZsbl2WXmmSxvC6578l64eKAqdlvaiRAHx0/R+NAtaoWg+RX2hmC2EYfgugrAuXjHjJ4Ks03hEett5yZSIPTZQWTWej0Fa/Ug0e88g4BZ4R/jXJQtCe54UCeP613AqWYS91/F7ufFomZyFU7WlpPZeO0WosIxig1axeve6L+l3eF8nLKNhzzM//ujNES48J/W2hz0RwnsrRfd5xz0W7vNpEfEjmagvQdY1Uw0ndPFhocIwFNQBWap+aKX89ZQVslTRw8JekX1AlilZkTilECGiyltRnPh4WTXXPxKBdMkV7sBtlTdaqaZGu9Xj52Fx490+/OPsfRHOyHNBWJyil2tZzXlfabnr9py5J2G4GKEUTL7mxzwtnL1Z2PX2F25hW8uERRBwQ1G4tJTq+Uvr6tn2SKqYKNpBiuqKvDfJP21d1lNgMNc6OHQ64wx0chYfTJyqFWFE1Y5kOJrrA5V0quFlSYeVccQ/3jO+cJlKzKax+3KFOap8BIPq5mEh9sHOZOxV+zPK3RqyPPyleV9hRgNtnvV2RQpeR9baZoYfA49vfdSJs269lPv7dLe33LwCei+2VGLePFM5Toyjdwg+jiEMPO39JzfsfsdyvevGcha31ELJlomBb6XlwOvlhOpzOX1uzx3hzzAPoqZjPaNfwwPAQZFbfsKVrQaVnyWLPr64Lxhb3f9rZoXzejZ0UheXfC1s4Wl5mesxNcy7ifGLyTfIkxK1iR6j5Z8OpuztXwV9W+z9vnC7qQinVsiAd8J63f+ZrjSXmDf90HOZ8JgknoovDQ1LNWGhS7zn550mhcwwdN8i9uUoCYTEemzVcbtrll+Nl516GeD0JdIaBElfeAvgTWxFNroSc9q4V16iDp2EQGRnnTkX7YjuxGS2muWOIEYQTqTop2519Q3M4mCjizLm5dve+OU5zdJj/viDnPvQBeHoH7tja8IOKLXcepuiNGrRgGfepJmcfmk4gpleHtTqynGtBakhpFW5PNudckcGvwYpq7yifttOfspMwW9tpDtQkI0eexrFMh7rC1/wq4cWiN3ObMcJegR3/J+UrNxffRrpVJtdsueieU+w6HpaGiNinO+n8Ltnyf2eA5FsiW0OiujtoJLMYQxCoiLoAWcLOlf2UwsNvLOntlP2HKyMEUwc82ScbR1uoKc00KmydsKKE6NFTF08k2rDLQ8N++NGKFl10L8s5t9oIhNLdOSk79Vhnx9wQQVyolbSgmcP584iZsRsQq+/k6VnpgEIpAeSXClyV+za5tfJubUnG5N5bWzmsvWA5H3BhQfZk5VFuFyV8fMxEn4srLSCfAS3srsbfUxtL0WlCbmv+UP2Wwux6eUEejPdHkblmFtr5iYCMAArH7ZHXX+RF4eLkTVvL8sxtiH5UbpbVV4/9lzOJN7mtE1veT5y+ViF8gbLKbUk1BZ72ldZK2J0kXjkKBrLqS2yASZleXHvnazPHzk+iFpVt9a+wKyqsOKJ4l/AG/q6Hb0tjU2zc9amppt/ZfKzQkYDxH6TpylzmkmCKjOD17qYx1qMhnwQR71gAnQKNzjIfKT7hs0ncyr8nc7xF/qipqk+ytVpDfTU7SAklkXPq6hOq3DvGu4glNP2Bo3h64eZ3GCBH7s3XRCUnBrWJ0jGwk9uX8fjFppVHZzawM5uC1mVWPXMjXEZlnph7DJa0v0am07Oq7aU3WeEt3HR5GH6y4BO1QIfxo0wVISA4TuqpeWiDbZ1dbZAbzn55Qm9VhhVViuCxlqUiWw7mLj5jtxJqqQENUHCSHsYAUJZv4+y9yvs1NXsqJg0NQmHK1I8ZQpEO7loQZUn46JQ2SURkjvROZwrzk2xlhKRJOdLKLeqJh3h7wJNl4giaZoi5cy7CQJ0PW+a9ELtRnGwhe9IjKgERQM5/ko3hHWNqEbc9pDOlN88p6SFDiKb2cY6hh+NOuMmCI6plhX/ogmDF9QO9aVsmTvO0iV+bhRtVeV911tS2SS7IffZvMBEqMLRHWFD1OHKHTEfwhFinq3RvsgGBK6JdmvLZS66VPFk4ARO4Ejgn9n/UJXGC5t6oJIluYsAfor49H7cYryET8WM4duG5SC54ooXKm5z9UTKMUqgkIrZGe3ixfXQKaPOCw7XnzWG8ZKjXgk7MgbWQgrANSarOLHCEoZb/ay9ghq1MBlFq65URZx4MFmo8q3zixtyruW0e6VXsqZrS0hcijIvNKxXSejtFJcm2DZ0OR+4xdtHrLclxGGzX5AXFwUDUAP9nN2Z3yupqILCZDz5uK06jot50bRx8bhUv+tQofuEgW7QnryAMlkKfl6GUM1kEsrlnoNnX8k7Nh3TuNbZm5bumBewC92C8ca/XFuUvhokqWSEmW+3UJz8ps0E0tzUPr0Wkpzaeuh1frhywnpcpsxaDfLqi+KRrHjsSwNZGXz55abm/cSP7xl6Rl2vfBo9iJsImJViYZrJb5jtHzq+FpA/2EqRaRmiINzPwvbxdEeXrd90BRUH2UjxnTTr2p0XqfM2K0/0X6latwsD5+uDJI730gmh5M3whTEf3AeMZm2irrBVFuGKma8tL7FlrYXFKwaTlKVSKEpaVl9nC2YpNNPIURv7rYQM7lpDQVVku79iZwFq2lQdAO7uIIw9faP3rUQW7elbe3m0m0+2exg0GZWMn64RxliersyCsWMDOliOmH2deRXQ1SA17Xv0zVAVR+CeabF7ICz7W2fejP6XKZKvc+feTCIRig+TZty5piCrxY6MslJ0M0JKtwbPNZHfn+ALV4Oo3k4KWZ+cJgSuo92Ko4bbqp8cEVd43Pp6Qp46296bL1C8jXgojvbsXABvu+yIgN9n3VNsZBNdCGSf4JqSC9RwcoTaxKvpqYcSqv7eV3w377GiNzymx8/J5SRk/UmISiWjiUjY+TF/3RtJsaM8OT+XVuntXxHyUlJXTUXZEw1z1kEKrDuD3i68U0Y6FZCK2WuAGw6ZRo89zkwPUcqIXqK4W5wK/tka4gVVR/77Sz+QShPMY4vffcgYfcyjSLEjHvJoy4671zEofNWECkk/t+ruhaL7aj0uugR+59Zj3lb4jmT86cdzLedd0MjnWcD0qpD+c8LEKAzX2MnUT9HgfP8ZOdwRl7ceEt8fMV81DY+hPUrkk+ImHyWQXw2FjhZ63GIr/j1iFXum0zk0zQRfpYqXBE3IcspFl3picby4rllbgtXmamt4C3f9CTViMI+z+UeUhVmcvQDLEJPUwc/QyfhdYWn7YTsvrrMXgG519RJDzpC7o3oOusz83r8YQ/Rr1uM4q1NXDLFzjVacGmUrYzDoqHUoo4bihXo5nBIzXw2R9pcGZJXAHcacuh717n5TxwNysIqJgzTPn5lIKSWEuIZ75TaC6ylwEueO+oKZQRlR/Wzq1xPTqA7GCTCHxyXI+9d3KE6/+M3JUiItWmsucBFGW8RSI2uehhYz+airG2W7Mdu7HaiFwJJpOLL8sdcOC82iZADKCD1mVo4k0J1dO0NxkmJEf3wa945DbVsmdfZxP4g6pVs/1JxE17uaRA+nOI3Qh7tDj1lf4lVEGIC8AT7lfKmh7XOO65DM3xy9RfUI9TL442EYFTwtR8QM332Y5GHBBK+HkN4knm4QT2si0RHG1SNX3R/T5TcPKHtnncovzQ5+hfPTBMiTE/p/tLPb2ocz52MRseYQBO72oJ/jScNZu6khvDVpVlrkWcsBw1i3JR/5VdcUsYMpoPQv1zfQL6npP2riOFjx+uscgR2if27gC9h3i5E5PRF6JDPW1n8eODhDAnuOhEwaXto91bKb9Up/g6cLRAIdh8ST5seOMqgWF80PbgdlZGwezOeT1moQi0PhnaS6V8bMkpkVxECHgHSQDtSoRj6SDZ6gOUj3LBzuD3krz4iF+wyJqap5IbjktF9lVvkzBWf9ibgdI8UgMQbEWR/Zn3eA4oCjOEgrCkJifi5hkWeNGoahPnda+vtMu0MecNC04T1z98uqP/Lu5/beY6hmmNYHqQTNX39V2vzvLxT2EeohEC3a2EZA46NSnxr1S7ZeUL4qEhqaNtDljR61ODTToM+WDZVA8z25cDhV+fGNLbplAyVEJzN6wmVE4oLJ/rZwjBUFElnLoRFoCuWATkz6VWpB10IrCosWk+QlsJtSTZw+OqngqqmhYSlxEKxmTuP0YtY9eTf7xAcj+PgPXp/nuETinxu02BVligOMhRZCItPMQSJD5PByIDG5SKxO5NDeLLAVep6arsSsv0611CQWyCNk5Nc9fBdZJZ3bBjWykpypEtoHTEHUSfwsBNu2TBZG4mX79p8fguY7+2eCxbusgZCggb7ho/MHYoTKEkdYzXs0dw9jyHy4byQ07NYfr80peznRQafirKlzdGtOVdL0gpjFhReWnqmY3hL1L5Ajoyfs3P8mTAMvgE/rKt9HlfZdSaqVLkxtZGHYQDz6Djq70QOzP7c4EY7e9DqAn3XyZYPbBK2o4monV1xxGKPJTGgx24/4/8MPLtVt22vMyP4zhWWaUQrQtD38m2dYX1XD1DsR6IMp+J25A/fLFO2e1hOCU81sQhER20nr+oW90OcsZdJs9o2kOy4lYn1ROhoKEfOR3C9E8piwoE953SGzxYRwu81/vtl4/GOZouPR59zx/EA9TDX9FThzJfD/nA4OXjwdjFOJc8H9qQdiMKntLS1pn7PGy4tStSZM+q9nhwNlXNhJ62/YEeGROC/bT28NDH1JRbC9g/mqBSFC7fT9k7qOLwg/Ze/5fFTZ5qjj2YUYY4jASqUU4UScOBF0c+PtDcvt6rv4INx9+PpYrlrH79f0GbuYaBpA8zns4X2g1C0w6X8AUEsDBBQAAgAIABSiw0jXo5xjSwAAAGoAAAAbAAAAdW5pdmVyc2FsL3VuaXZlcnNhbC5wbmcueG1ss7GvyM1RKEstKs7Mz7NVMtQzULK34+WyKShKLctMLVeoAIoBBSFASaESyDVCcMszU0oybJXMzcwRYhmpmekZJbZKpuamcEF9oJEAUEsBAgAAFAACAAgAFKLDSBUOrShkBAAABxEAAB0AAAAAAAAAAQAAAAAAAAAAAHVuaXZlcnNhbC9jb21tb25fbWVzc2FnZXMubG5nUEsBAgAAFAACAAgAFKLDSAh+CyMpAwAAhgwAACcAAAAAAAAAAQAAAAAAnwQAAHVuaXZlcnNhbC9mbGFzaF9wdWJsaXNoaW5nX3NldHRpbmdzLnhtbFBLAQIAABQAAgAIABSiw0i1/AlkugIAAFUKAAAhAAAAAAAAAAEAAAAAAA0IAAB1bml2ZXJzYWwvZmxhc2hfc2tpbl9zZXR0aW5ncy54bWxQSwECAAAUAAIACAAUosNIKpYPZ/4CAACXCwAAJgAAAAAAAAABAAAAAAAGCwAAdW5pdmVyc2FsL2h0bWxfcHVibGlzaGluZ19zZXR0aW5ncy54bWxQSwECAAAUAAIACAAUosNIaHFSkZoBAAAfBgAAHwAAAAAAAAABAAAAAABIDgAAdW5pdmVyc2FsL2h0bWxfc2tpbl9zZXR0aW5ncy5qc1BLAQIAABQAAgAIABSiw0g9PC/RwQAAAOUBAAAaAAAAAAAAAAEAAAAAAB8QAAB1bml2ZXJzYWwvaTE4bl9wcmVzZXRzLnhtbFBLAQIAABQAAgAIABSiw0gj80M7cgAAAHIAAAAcAAAAAAAAAAEAAAAAABgRAAB1bml2ZXJzYWwvbG9jYWxfc2V0dGluZ3MueG1sUEsBAgAAFAACAAgARJRXRyO0Tvv7AgAAsAgAABQAAAAAAAAAAQAAAAAAxBEAAHVuaXZlcnNhbC9wbGF5ZXIueG1sUEsBAgAAFAACAAgAFKLDSI0wNu9cCAAAkCAAACkAAAAAAAAAAQAAAAAA8RQAAHVuaXZlcnNhbC9za2luX2N1c3RvbWl6YXRpb25fc2V0dGluZ3MueG1sUEsBAgAAFAACAAgAFKLDSHIJy00KEgAAKD4AABcAAAAAAAAAAAAAAAAAlB0AAHVuaXZlcnNhbC91bml2ZXJzYWwucG5nUEsBAgAAFAACAAgAFKLDSNejnGNLAAAAagAAABsAAAAAAAAAAQAAAAAA0y8AAHVuaXZlcnNhbC91bml2ZXJzYWwucG5nLnhtbFBLBQYAAAAACwALAEkDAABXMAAAAAA="/>
  <p:tag name="ISPRING_PRESENTATION_TITLE" val="HG00076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resource_record_key" val="{&quot;12&quot;:[25002184]}"/>
  <p:tag name="commondata" val="eyJjb3VudCI6NiwiaGRpZCI6IjYyYTUxMWMzZTEwYjY2ZDIyNDM0MGY2YWQ2YWVlNjZlIiwidXNlckNvdW50Ijo2fQ=="/>
</p:tagLst>
</file>

<file path=ppt/tags/tag3.xml><?xml version="1.0" encoding="utf-8"?>
<p:tagLst xmlns:p="http://schemas.openxmlformats.org/presentationml/2006/main">
  <p:tag name="KSO_WM_DIAGRAM_VIRTUALLY_FRAME" val="{&quot;height&quot;:209.2196850393701,&quot;left&quot;:386.8144094488189,&quot;top&quot;:101.7303149606299,&quot;width&quot;:300.6885826771653}"/>
</p:tagLst>
</file>

<file path=ppt/tags/tag4.xml><?xml version="1.0" encoding="utf-8"?>
<p:tagLst xmlns:p="http://schemas.openxmlformats.org/presentationml/2006/main">
  <p:tag name="KSO_WM_DIAGRAM_VIRTUALLY_FRAME" val="{&quot;height&quot;:209.2196850393701,&quot;left&quot;:386.8144094488189,&quot;top&quot;:101.7303149606299,&quot;width&quot;:300.6885826771653}"/>
</p:tagLst>
</file>

<file path=ppt/tags/tag5.xml><?xml version="1.0" encoding="utf-8"?>
<p:tagLst xmlns:p="http://schemas.openxmlformats.org/presentationml/2006/main">
  <p:tag name="KSO_WM_DIAGRAM_VIRTUALLY_FRAME" val="{&quot;height&quot;:209.2196850393701,&quot;left&quot;:386.8144094488189,&quot;top&quot;:101.7303149606299,&quot;width&quot;:300.6885826771653}"/>
</p:tagLst>
</file>

<file path=ppt/tags/tag6.xml><?xml version="1.0" encoding="utf-8"?>
<p:tagLst xmlns:p="http://schemas.openxmlformats.org/presentationml/2006/main">
  <p:tag name="KSO_WM_DIAGRAM_VIRTUALLY_FRAME" val="{&quot;height&quot;:209.2196850393701,&quot;left&quot;:386.8144094488189,&quot;top&quot;:101.7303149606299,&quot;width&quot;:300.6885826771653}"/>
</p:tagLst>
</file>

<file path=ppt/tags/tag7.xml><?xml version="1.0" encoding="utf-8"?>
<p:tagLst xmlns:p="http://schemas.openxmlformats.org/presentationml/2006/main">
  <p:tag name="KSO_WM_DIAGRAM_VIRTUALLY_FRAME" val="{&quot;height&quot;:209.2196850393701,&quot;left&quot;:386.8144094488189,&quot;top&quot;:101.7303149606299,&quot;width&quot;:300.6885826771653}"/>
</p:tagLst>
</file>

<file path=ppt/tags/tag8.xml><?xml version="1.0" encoding="utf-8"?>
<p:tagLst xmlns:p="http://schemas.openxmlformats.org/presentationml/2006/main">
  <p:tag name="KSO_WM_DIAGRAM_VIRTUALLY_FRAME" val="{&quot;height&quot;:209.2196850393701,&quot;left&quot;:386.8144094488189,&quot;top&quot;:101.7303149606299,&quot;width&quot;:300.6885826771653}"/>
</p:tagLst>
</file>

<file path=ppt/tags/tag9.xml><?xml version="1.0" encoding="utf-8"?>
<p:tagLst xmlns:p="http://schemas.openxmlformats.org/presentationml/2006/main">
  <p:tag name="KSO_WM_DIAGRAM_VIRTUALLY_FRAME" val="{&quot;height&quot;:209.2196850393701,&quot;left&quot;:386.8144094488189,&quot;top&quot;:101.7303149606299,&quot;width&quot;:300.6885826771653}"/>
</p:tagLst>
</file>

<file path=ppt/theme/theme1.xml><?xml version="1.0" encoding="utf-8"?>
<a:theme xmlns:a="http://schemas.openxmlformats.org/drawingml/2006/main" name=" Qzus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3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2087</Words>
  <Application>WPS 演示</Application>
  <PresentationFormat>全屏显示(16:9)</PresentationFormat>
  <Paragraphs>199</Paragraphs>
  <Slides>21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50" baseType="lpstr">
      <vt:lpstr>Arial</vt:lpstr>
      <vt:lpstr>宋体</vt:lpstr>
      <vt:lpstr>Wingdings</vt:lpstr>
      <vt:lpstr>汉仪跳跳体简</vt:lpstr>
      <vt:lpstr>Times New Roman</vt:lpstr>
      <vt:lpstr>阿里巴巴普惠体 R</vt:lpstr>
      <vt:lpstr>微软雅黑</vt:lpstr>
      <vt:lpstr>Arial Unicode MS</vt:lpstr>
      <vt:lpstr>等线</vt:lpstr>
      <vt:lpstr>Calibri</vt:lpstr>
      <vt:lpstr>汉仪黑方简</vt:lpstr>
      <vt:lpstr>汉仪雅酷黑 95W</vt:lpstr>
      <vt:lpstr>Source Han Sans CN Bold</vt:lpstr>
      <vt:lpstr>Source Han Sans CN Regular</vt:lpstr>
      <vt:lpstr>Arial</vt:lpstr>
      <vt:lpstr>思源黑体 CN Regular</vt:lpstr>
      <vt:lpstr>黑体</vt:lpstr>
      <vt:lpstr>Wingdings</vt:lpstr>
      <vt:lpstr>Source Han Sans CN Normal</vt:lpstr>
      <vt:lpstr>楷体</vt:lpstr>
      <vt:lpstr>字魂73号-江南手书</vt:lpstr>
      <vt:lpstr>仿宋</vt:lpstr>
      <vt:lpstr>HONOR Sans Design Demibold DISP</vt:lpstr>
      <vt:lpstr>思源黑体 Regular</vt:lpstr>
      <vt:lpstr>HarmonyOS Sans SC Medium</vt:lpstr>
      <vt:lpstr>Calibri</vt:lpstr>
      <vt:lpstr>思源黑体 CN Normal</vt:lpstr>
      <vt:lpstr>新宋体</vt:lpstr>
      <vt:lpstr> Qzuser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Qzuser;</dc:title>
  <dc:creator>Qzuser</dc:creator>
  <cp:keywords>Qzuser</cp:keywords>
  <cp:category>Qzuser</cp:category>
  <cp:lastModifiedBy>～～～</cp:lastModifiedBy>
  <cp:revision>181</cp:revision>
  <dcterms:created xsi:type="dcterms:W3CDTF">2016-06-30T04:28:00Z</dcterms:created>
  <dcterms:modified xsi:type="dcterms:W3CDTF">2024-11-11T10:14:14Z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KSOTemplateUUID">
    <vt:lpwstr>v1.0_mb_CoWITZn1au/Tkuu8/yDR1Q==</vt:lpwstr>
  </property>
  <property fmtid="{D5CDD505-2E9C-101B-9397-08002B2CF9AE}" pid="4" name="ICV">
    <vt:lpwstr>2FC6E66E8BF041C7ABA99D3C2E8226AF_11</vt:lpwstr>
  </property>
</Properties>
</file>