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7" r:id="rId4"/>
    <p:sldId id="260" r:id="rId5"/>
    <p:sldId id="261" r:id="rId6"/>
    <p:sldId id="296" r:id="rId7"/>
    <p:sldId id="262" r:id="rId8"/>
    <p:sldId id="297" r:id="rId9"/>
    <p:sldId id="265" r:id="rId10"/>
    <p:sldId id="299" r:id="rId11"/>
    <p:sldId id="300" r:id="rId12"/>
    <p:sldId id="301" r:id="rId13"/>
    <p:sldId id="302" r:id="rId14"/>
    <p:sldId id="303" r:id="rId15"/>
    <p:sldId id="304" r:id="rId16"/>
    <p:sldId id="281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9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BF54CDC-A640-42A1-A7D6-B3D3F22DB4F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2E6FF0-8866-4F0F-AE3E-05335AF380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3.xml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.png"/><Relationship Id="rId10" Type="http://schemas.microsoft.com/office/2007/relationships/hdphoto" Target="../media/image12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11" y="3677703"/>
            <a:ext cx="820811" cy="9455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14875" y="457200"/>
            <a:ext cx="4152169" cy="61068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47" y="5205841"/>
            <a:ext cx="8687553" cy="16521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0" y="3441628"/>
            <a:ext cx="4907280" cy="34163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7010" y="794215"/>
            <a:ext cx="4501602" cy="4732782"/>
          </a:xfrm>
          <a:custGeom>
            <a:avLst/>
            <a:gdLst>
              <a:gd name="connsiteX0" fmla="*/ 0 w 4273666"/>
              <a:gd name="connsiteY0" fmla="*/ 0 h 4493141"/>
              <a:gd name="connsiteX1" fmla="*/ 2984801 w 4273666"/>
              <a:gd name="connsiteY1" fmla="*/ 0 h 4493141"/>
              <a:gd name="connsiteX2" fmla="*/ 2984801 w 4273666"/>
              <a:gd name="connsiteY2" fmla="*/ 579100 h 4493141"/>
              <a:gd name="connsiteX3" fmla="*/ 3828622 w 4273666"/>
              <a:gd name="connsiteY3" fmla="*/ 579100 h 4493141"/>
              <a:gd name="connsiteX4" fmla="*/ 3828622 w 4273666"/>
              <a:gd name="connsiteY4" fmla="*/ 0 h 4493141"/>
              <a:gd name="connsiteX5" fmla="*/ 4273666 w 4273666"/>
              <a:gd name="connsiteY5" fmla="*/ 0 h 4493141"/>
              <a:gd name="connsiteX6" fmla="*/ 4273666 w 4273666"/>
              <a:gd name="connsiteY6" fmla="*/ 4493141 h 4493141"/>
              <a:gd name="connsiteX7" fmla="*/ 0 w 4273666"/>
              <a:gd name="connsiteY7" fmla="*/ 4493141 h 449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3666" h="4493141">
                <a:moveTo>
                  <a:pt x="0" y="0"/>
                </a:moveTo>
                <a:lnTo>
                  <a:pt x="2984801" y="0"/>
                </a:lnTo>
                <a:lnTo>
                  <a:pt x="2984801" y="579100"/>
                </a:lnTo>
                <a:lnTo>
                  <a:pt x="3828622" y="579100"/>
                </a:lnTo>
                <a:lnTo>
                  <a:pt x="3828622" y="0"/>
                </a:lnTo>
                <a:lnTo>
                  <a:pt x="4273666" y="0"/>
                </a:lnTo>
                <a:lnTo>
                  <a:pt x="4273666" y="4493141"/>
                </a:lnTo>
                <a:lnTo>
                  <a:pt x="0" y="44931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" t="5883" r="6363" b="15946"/>
          <a:stretch>
            <a:fillRect/>
          </a:stretch>
        </p:blipFill>
        <p:spPr>
          <a:xfrm>
            <a:off x="9752214" y="4748270"/>
            <a:ext cx="2104222" cy="20271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77275" y="6459220"/>
            <a:ext cx="331343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江城圆体 500W" panose="020B0600000000000000" charset="-122"/>
                <a:ea typeface="江城圆体 500W" panose="020B0600000000000000" charset="-122"/>
                <a:cs typeface="江城圆体 300W" panose="020B0300000000000000" charset="-122"/>
                <a:sym typeface="+mn-lt"/>
              </a:rPr>
              <a:t>酷渲（北京）科技有限公司</a:t>
            </a:r>
            <a:endParaRPr lang="zh-CN" altLang="en-US" sz="200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江城圆体 500W" panose="020B0600000000000000" charset="-122"/>
              <a:ea typeface="江城圆体 500W" panose="020B0600000000000000" charset="-122"/>
              <a:cs typeface="江城圆体 300W" panose="020B0300000000000000" charset="-122"/>
              <a:sym typeface="+mn-lt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243205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管理员导入试题</a:t>
            </a:r>
            <a:endParaRPr lang="zh-CN" altLang="en-US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管理后台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培训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考试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试题管理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417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活动参考：诗词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飞花令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9385" y="1846580"/>
            <a:ext cx="7777480" cy="25387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20710" y="12934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1725" y="3873500"/>
            <a:ext cx="5565140" cy="275590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9580" y="1704975"/>
            <a:ext cx="3863340" cy="2814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、【题库练习】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新建</a:t>
            </a:r>
            <a:endParaRPr lang="zh-CN" altLang="en-US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管理后台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培训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题库练习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新建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完善题库基本信息（名称、封面、所属部门）</a:t>
            </a: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选择题库</a:t>
            </a: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选择练习对象</a:t>
            </a: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417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活动参考：诗词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飞花令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0710" y="12934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管理端编辑页面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6740" y="1846580"/>
            <a:ext cx="7327900" cy="2098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760" y="3214370"/>
            <a:ext cx="4245610" cy="3093085"/>
          </a:xfrm>
          <a:prstGeom prst="rect">
            <a:avLst/>
          </a:prstGeom>
        </p:spPr>
      </p:pic>
      <p:pic>
        <p:nvPicPr>
          <p:cNvPr id="7" name="图片 6" descr="题库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35" y="4327525"/>
            <a:ext cx="3517265" cy="1979930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3702050" cy="336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、学员参与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endParaRPr lang="zh-CN" altLang="en-US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手机端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智能练习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随机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注意：手机端金刚区需提前配置【练习】功能入口（门户设置）详细操作可咨询平台服务人员</a:t>
            </a: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417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活动参考：诗词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飞花令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0710" y="12934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学员端页面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235322e353137262670667431333326220a7d0a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6811645" y="2009140"/>
            <a:ext cx="2242185" cy="4484370"/>
          </a:xfrm>
          <a:prstGeom prst="rect">
            <a:avLst/>
          </a:prstGeom>
        </p:spPr>
      </p:pic>
      <p:pic>
        <p:nvPicPr>
          <p:cNvPr id="7" name="图片 6" descr="7b0a20202020227069636672616d65646573223a20222670666d38333234343232323730262673707432312d312626626474303026267764743235353026266f726773697a6537303235322e353137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8472805" y="2009140"/>
            <a:ext cx="3612515" cy="4587240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3051175" cy="336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、管理员汇总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</a:t>
            </a:r>
            <a:endParaRPr lang="zh-CN" altLang="en-US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管理后台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培训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题库练习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</a:t>
            </a:r>
            <a:r>
              <a:rPr lang="en-US" altLang="zh-CN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导出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注意：管理员可通过导出数据表格进行</a:t>
            </a:r>
            <a:r>
              <a:rPr lang="en-US" altLang="zh-CN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累计正确率</a:t>
            </a:r>
            <a:r>
              <a:rPr lang="en-US" altLang="zh-CN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400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排行，排名前五可进行表彰及奖励</a:t>
            </a: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417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活动参考：诗词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飞花令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0710" y="12934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管理端页面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065" y="1924050"/>
            <a:ext cx="7198360" cy="1998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330" y="3999865"/>
            <a:ext cx="5205095" cy="2034540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3192145" cy="484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、公布结果</a:t>
            </a:r>
            <a:r>
              <a:rPr lang="en-US" altLang="zh-CN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&amp;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颁发</a:t>
            </a:r>
            <a:r>
              <a:rPr lang="zh-CN" altLang="en-US" b="1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奖品</a:t>
            </a:r>
            <a:endParaRPr lang="zh-CN" altLang="en-US" b="1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创建公告：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管理端-运营-业务运营工具-公告通知-新建－完善公告内容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i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颁奖：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根据前期设置的奖励制度，对相关人员进行颁奖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i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4170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活动参考：诗词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飞花令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0710" y="1293495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管理端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编辑页面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展示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1090" y="1846580"/>
            <a:ext cx="7098030" cy="2145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35" y="3234055"/>
            <a:ext cx="5836920" cy="2990850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11" y="3677703"/>
            <a:ext cx="820811" cy="9455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14875" y="457200"/>
            <a:ext cx="4152169" cy="61068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447" y="5205841"/>
            <a:ext cx="8687553" cy="16521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0" y="3441628"/>
            <a:ext cx="4907280" cy="34163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7010" y="794215"/>
            <a:ext cx="4501602" cy="4732782"/>
          </a:xfrm>
          <a:custGeom>
            <a:avLst/>
            <a:gdLst>
              <a:gd name="connsiteX0" fmla="*/ 0 w 4273666"/>
              <a:gd name="connsiteY0" fmla="*/ 0 h 4493141"/>
              <a:gd name="connsiteX1" fmla="*/ 2984801 w 4273666"/>
              <a:gd name="connsiteY1" fmla="*/ 0 h 4493141"/>
              <a:gd name="connsiteX2" fmla="*/ 2984801 w 4273666"/>
              <a:gd name="connsiteY2" fmla="*/ 579100 h 4493141"/>
              <a:gd name="connsiteX3" fmla="*/ 3828622 w 4273666"/>
              <a:gd name="connsiteY3" fmla="*/ 579100 h 4493141"/>
              <a:gd name="connsiteX4" fmla="*/ 3828622 w 4273666"/>
              <a:gd name="connsiteY4" fmla="*/ 0 h 4493141"/>
              <a:gd name="connsiteX5" fmla="*/ 4273666 w 4273666"/>
              <a:gd name="connsiteY5" fmla="*/ 0 h 4493141"/>
              <a:gd name="connsiteX6" fmla="*/ 4273666 w 4273666"/>
              <a:gd name="connsiteY6" fmla="*/ 4493141 h 4493141"/>
              <a:gd name="connsiteX7" fmla="*/ 0 w 4273666"/>
              <a:gd name="connsiteY7" fmla="*/ 4493141 h 449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73666" h="4493141">
                <a:moveTo>
                  <a:pt x="0" y="0"/>
                </a:moveTo>
                <a:lnTo>
                  <a:pt x="2984801" y="0"/>
                </a:lnTo>
                <a:lnTo>
                  <a:pt x="2984801" y="579100"/>
                </a:lnTo>
                <a:lnTo>
                  <a:pt x="3828622" y="579100"/>
                </a:lnTo>
                <a:lnTo>
                  <a:pt x="3828622" y="0"/>
                </a:lnTo>
                <a:lnTo>
                  <a:pt x="4273666" y="0"/>
                </a:lnTo>
                <a:lnTo>
                  <a:pt x="4273666" y="4493141"/>
                </a:lnTo>
                <a:lnTo>
                  <a:pt x="0" y="4493141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" t="5883" r="6363" b="15946"/>
          <a:stretch>
            <a:fillRect/>
          </a:stretch>
        </p:blipFill>
        <p:spPr>
          <a:xfrm>
            <a:off x="9752214" y="4748270"/>
            <a:ext cx="2104222" cy="2027104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0" y="2274833"/>
            <a:ext cx="2567170" cy="37756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841" y="5098657"/>
            <a:ext cx="9251159" cy="17593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129249" y="4745754"/>
            <a:ext cx="3034032" cy="2112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50" t="15833" r="23755" b="78351"/>
          <a:stretch>
            <a:fillRect/>
          </a:stretch>
        </p:blipFill>
        <p:spPr>
          <a:xfrm>
            <a:off x="6267170" y="901666"/>
            <a:ext cx="1581053" cy="721104"/>
          </a:xfrm>
          <a:custGeom>
            <a:avLst/>
            <a:gdLst>
              <a:gd name="connsiteX0" fmla="*/ 0 w 1386840"/>
              <a:gd name="connsiteY0" fmla="*/ 0 h 632525"/>
              <a:gd name="connsiteX1" fmla="*/ 1386840 w 1386840"/>
              <a:gd name="connsiteY1" fmla="*/ 0 h 632525"/>
              <a:gd name="connsiteX2" fmla="*/ 1386840 w 1386840"/>
              <a:gd name="connsiteY2" fmla="*/ 474058 h 632525"/>
              <a:gd name="connsiteX3" fmla="*/ 1365433 w 1386840"/>
              <a:gd name="connsiteY3" fmla="*/ 468545 h 632525"/>
              <a:gd name="connsiteX4" fmla="*/ 989026 w 1386840"/>
              <a:gd name="connsiteY4" fmla="*/ 430258 h 632525"/>
              <a:gd name="connsiteX5" fmla="*/ 658174 w 1386840"/>
              <a:gd name="connsiteY5" fmla="*/ 458893 h 632525"/>
              <a:gd name="connsiteX6" fmla="*/ 642641 w 1386840"/>
              <a:gd name="connsiteY6" fmla="*/ 462524 h 632525"/>
              <a:gd name="connsiteX7" fmla="*/ 616611 w 1386840"/>
              <a:gd name="connsiteY7" fmla="*/ 435957 h 632525"/>
              <a:gd name="connsiteX8" fmla="*/ 431179 w 1386840"/>
              <a:gd name="connsiteY8" fmla="*/ 383102 h 632525"/>
              <a:gd name="connsiteX9" fmla="*/ 168938 w 1386840"/>
              <a:gd name="connsiteY9" fmla="*/ 563560 h 632525"/>
              <a:gd name="connsiteX10" fmla="*/ 189171 w 1386840"/>
              <a:gd name="connsiteY10" fmla="*/ 632525 h 632525"/>
              <a:gd name="connsiteX11" fmla="*/ 0 w 1386840"/>
              <a:gd name="connsiteY11" fmla="*/ 632525 h 63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6840" h="632525">
                <a:moveTo>
                  <a:pt x="0" y="0"/>
                </a:moveTo>
                <a:lnTo>
                  <a:pt x="1386840" y="0"/>
                </a:lnTo>
                <a:lnTo>
                  <a:pt x="1386840" y="474058"/>
                </a:lnTo>
                <a:lnTo>
                  <a:pt x="1365433" y="468545"/>
                </a:lnTo>
                <a:cubicBezTo>
                  <a:pt x="1263144" y="444626"/>
                  <a:pt x="1132007" y="430258"/>
                  <a:pt x="989026" y="430258"/>
                </a:cubicBezTo>
                <a:cubicBezTo>
                  <a:pt x="866471" y="430258"/>
                  <a:pt x="752617" y="440814"/>
                  <a:pt x="658174" y="458893"/>
                </a:cubicBezTo>
                <a:lnTo>
                  <a:pt x="642641" y="462524"/>
                </a:lnTo>
                <a:lnTo>
                  <a:pt x="616611" y="435957"/>
                </a:lnTo>
                <a:cubicBezTo>
                  <a:pt x="569155" y="403301"/>
                  <a:pt x="503595" y="383102"/>
                  <a:pt x="431179" y="383102"/>
                </a:cubicBezTo>
                <a:cubicBezTo>
                  <a:pt x="286347" y="383102"/>
                  <a:pt x="168938" y="463896"/>
                  <a:pt x="168938" y="563560"/>
                </a:cubicBezTo>
                <a:lnTo>
                  <a:pt x="189171" y="632525"/>
                </a:lnTo>
                <a:lnTo>
                  <a:pt x="0" y="632525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557465" y="2375535"/>
            <a:ext cx="613410" cy="3622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290175" y="2375535"/>
            <a:ext cx="613410" cy="3621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活动运营方案</a:t>
            </a:r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4081290" y="2460980"/>
            <a:ext cx="613410" cy="3120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活动素材</a:t>
            </a:r>
            <a:r>
              <a:rPr lang="zh-CN" altLang="en-US" sz="28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总览</a:t>
            </a:r>
            <a:endParaRPr lang="zh-CN" altLang="en-US" sz="2800" b="1" spc="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654" r="44962" b="70667"/>
          <a:stretch>
            <a:fillRect/>
          </a:stretch>
        </p:blipFill>
        <p:spPr>
          <a:xfrm>
            <a:off x="5809956" y="0"/>
            <a:ext cx="900334" cy="2011681"/>
          </a:xfrm>
          <a:custGeom>
            <a:avLst/>
            <a:gdLst>
              <a:gd name="connsiteX0" fmla="*/ 0 w 900334"/>
              <a:gd name="connsiteY0" fmla="*/ 0 h 2011681"/>
              <a:gd name="connsiteX1" fmla="*/ 900334 w 900334"/>
              <a:gd name="connsiteY1" fmla="*/ 0 h 2011681"/>
              <a:gd name="connsiteX2" fmla="*/ 900333 w 900334"/>
              <a:gd name="connsiteY2" fmla="*/ 1561514 h 2011681"/>
              <a:gd name="connsiteX3" fmla="*/ 450166 w 900334"/>
              <a:gd name="connsiteY3" fmla="*/ 2011681 h 2011681"/>
              <a:gd name="connsiteX4" fmla="*/ 450167 w 900334"/>
              <a:gd name="connsiteY4" fmla="*/ 2011680 h 2011681"/>
              <a:gd name="connsiteX5" fmla="*/ 0 w 900334"/>
              <a:gd name="connsiteY5" fmla="*/ 1561513 h 201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0334" h="2011681">
                <a:moveTo>
                  <a:pt x="0" y="0"/>
                </a:moveTo>
                <a:lnTo>
                  <a:pt x="900334" y="0"/>
                </a:lnTo>
                <a:lnTo>
                  <a:pt x="900333" y="1561514"/>
                </a:lnTo>
                <a:cubicBezTo>
                  <a:pt x="900333" y="1810134"/>
                  <a:pt x="698786" y="2011681"/>
                  <a:pt x="450166" y="2011681"/>
                </a:cubicBezTo>
                <a:lnTo>
                  <a:pt x="450167" y="2011680"/>
                </a:lnTo>
                <a:cubicBezTo>
                  <a:pt x="201547" y="2011680"/>
                  <a:pt x="0" y="1810133"/>
                  <a:pt x="0" y="1561513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5899995" y="0"/>
            <a:ext cx="800219" cy="20245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chemeClr val="bg1"/>
                </a:solidFill>
              </a:rPr>
              <a:t>目录</a:t>
            </a:r>
            <a:endParaRPr lang="zh-CN" altLang="en-US" sz="4000" spc="600" dirty="0">
              <a:solidFill>
                <a:schemeClr val="bg1"/>
              </a:solidFill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4447" y="5205841"/>
            <a:ext cx="8687553" cy="16521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4" r="58491" b="91227"/>
          <a:stretch>
            <a:fillRect/>
          </a:stretch>
        </p:blipFill>
        <p:spPr>
          <a:xfrm>
            <a:off x="9815722" y="606364"/>
            <a:ext cx="1581053" cy="1087859"/>
          </a:xfrm>
          <a:custGeom>
            <a:avLst/>
            <a:gdLst>
              <a:gd name="connsiteX0" fmla="*/ 0 w 4250313"/>
              <a:gd name="connsiteY0" fmla="*/ 0 h 3622015"/>
              <a:gd name="connsiteX1" fmla="*/ 4250313 w 4250313"/>
              <a:gd name="connsiteY1" fmla="*/ 0 h 3622015"/>
              <a:gd name="connsiteX2" fmla="*/ 4250313 w 4250313"/>
              <a:gd name="connsiteY2" fmla="*/ 2714588 h 3622015"/>
              <a:gd name="connsiteX3" fmla="*/ 4184706 w 4250313"/>
              <a:gd name="connsiteY3" fmla="*/ 2683020 h 3622015"/>
              <a:gd name="connsiteX4" fmla="*/ 3031113 w 4250313"/>
              <a:gd name="connsiteY4" fmla="*/ 2463775 h 3622015"/>
              <a:gd name="connsiteX5" fmla="*/ 1217553 w 4250313"/>
              <a:gd name="connsiteY5" fmla="*/ 3423895 h 3622015"/>
              <a:gd name="connsiteX6" fmla="*/ 1254398 w 4250313"/>
              <a:gd name="connsiteY6" fmla="*/ 3617393 h 3622015"/>
              <a:gd name="connsiteX7" fmla="*/ 1256643 w 4250313"/>
              <a:gd name="connsiteY7" fmla="*/ 3622015 h 3622015"/>
              <a:gd name="connsiteX8" fmla="*/ 0 w 4250313"/>
              <a:gd name="connsiteY8" fmla="*/ 3622015 h 36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0313" h="3622015">
                <a:moveTo>
                  <a:pt x="0" y="0"/>
                </a:moveTo>
                <a:lnTo>
                  <a:pt x="4250313" y="0"/>
                </a:lnTo>
                <a:lnTo>
                  <a:pt x="4250313" y="2714588"/>
                </a:lnTo>
                <a:lnTo>
                  <a:pt x="4184706" y="2683020"/>
                </a:lnTo>
                <a:cubicBezTo>
                  <a:pt x="3871216" y="2546053"/>
                  <a:pt x="3469314" y="2463775"/>
                  <a:pt x="3031113" y="2463775"/>
                </a:cubicBezTo>
                <a:cubicBezTo>
                  <a:pt x="2029511" y="2463775"/>
                  <a:pt x="1217553" y="2893635"/>
                  <a:pt x="1217553" y="3423895"/>
                </a:cubicBezTo>
                <a:cubicBezTo>
                  <a:pt x="1217553" y="3490178"/>
                  <a:pt x="1230240" y="3554891"/>
                  <a:pt x="1254398" y="3617393"/>
                </a:cubicBezTo>
                <a:lnTo>
                  <a:pt x="1256643" y="3622015"/>
                </a:lnTo>
                <a:lnTo>
                  <a:pt x="0" y="3622015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>
            <a:off x="6814263" y="1369044"/>
            <a:ext cx="1302916" cy="3672840"/>
            <a:chOff x="9254490" y="2764133"/>
            <a:chExt cx="1417320" cy="367284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54490" y="2764133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254490" y="6436973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7578604" y="1729569"/>
            <a:ext cx="553998" cy="1517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第一章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4655" y="1663065"/>
            <a:ext cx="798195" cy="3378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活动素材</a:t>
            </a:r>
            <a:r>
              <a:rPr lang="zh-CN" altLang="en-US" sz="4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总览</a:t>
            </a:r>
            <a:endParaRPr lang="zh-CN" altLang="en-US" sz="4000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8" r="22197" b="80428"/>
          <a:stretch>
            <a:fillRect/>
          </a:stretch>
        </p:blipFill>
        <p:spPr>
          <a:xfrm>
            <a:off x="7636035" y="3074714"/>
            <a:ext cx="1384462" cy="13196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0" y="1369044"/>
            <a:ext cx="3183038" cy="46814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129248" y="4239023"/>
            <a:ext cx="3761901" cy="2618977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375052" y="336505"/>
            <a:ext cx="278540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活动素材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总览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ïšlîḓê"/>
          <p:cNvSpPr/>
          <p:nvPr/>
        </p:nvSpPr>
        <p:spPr bwMode="auto">
          <a:xfrm>
            <a:off x="562401" y="1358743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îslíďe"/>
          <p:cNvSpPr/>
          <p:nvPr/>
        </p:nvSpPr>
        <p:spPr bwMode="auto">
          <a:xfrm>
            <a:off x="7854315" y="1365250"/>
            <a:ext cx="461010" cy="47053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75385" y="1170940"/>
            <a:ext cx="16656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bannerx2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10905" y="1358900"/>
            <a:ext cx="13601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页x2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132362e323734262670667431333326220a7d0a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7044055" y="1940560"/>
            <a:ext cx="2255520" cy="4511040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134302e3330352626706674313333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9559925" y="1899285"/>
            <a:ext cx="2235835" cy="4471670"/>
          </a:xfrm>
          <a:prstGeom prst="rect">
            <a:avLst/>
          </a:prstGeom>
        </p:spPr>
      </p:pic>
      <p:pic>
        <p:nvPicPr>
          <p:cNvPr id="7" name="图片 6" descr="板式1中秋节1200x4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0" y="1940560"/>
            <a:ext cx="5958205" cy="2333625"/>
          </a:xfrm>
          <a:prstGeom prst="rect">
            <a:avLst/>
          </a:prstGeom>
        </p:spPr>
      </p:pic>
      <p:pic>
        <p:nvPicPr>
          <p:cNvPr id="9" name="图片 8" descr="板式2中秋节1200x4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10" y="4302760"/>
            <a:ext cx="6095365" cy="2387600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701790" y="6441440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6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0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4447" y="5205841"/>
            <a:ext cx="8687553" cy="16521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4" r="58491" b="91227"/>
          <a:stretch>
            <a:fillRect/>
          </a:stretch>
        </p:blipFill>
        <p:spPr>
          <a:xfrm>
            <a:off x="9815722" y="606364"/>
            <a:ext cx="1581053" cy="1087859"/>
          </a:xfrm>
          <a:custGeom>
            <a:avLst/>
            <a:gdLst>
              <a:gd name="connsiteX0" fmla="*/ 0 w 4250313"/>
              <a:gd name="connsiteY0" fmla="*/ 0 h 3622015"/>
              <a:gd name="connsiteX1" fmla="*/ 4250313 w 4250313"/>
              <a:gd name="connsiteY1" fmla="*/ 0 h 3622015"/>
              <a:gd name="connsiteX2" fmla="*/ 4250313 w 4250313"/>
              <a:gd name="connsiteY2" fmla="*/ 2714588 h 3622015"/>
              <a:gd name="connsiteX3" fmla="*/ 4184706 w 4250313"/>
              <a:gd name="connsiteY3" fmla="*/ 2683020 h 3622015"/>
              <a:gd name="connsiteX4" fmla="*/ 3031113 w 4250313"/>
              <a:gd name="connsiteY4" fmla="*/ 2463775 h 3622015"/>
              <a:gd name="connsiteX5" fmla="*/ 1217553 w 4250313"/>
              <a:gd name="connsiteY5" fmla="*/ 3423895 h 3622015"/>
              <a:gd name="connsiteX6" fmla="*/ 1254398 w 4250313"/>
              <a:gd name="connsiteY6" fmla="*/ 3617393 h 3622015"/>
              <a:gd name="connsiteX7" fmla="*/ 1256643 w 4250313"/>
              <a:gd name="connsiteY7" fmla="*/ 3622015 h 3622015"/>
              <a:gd name="connsiteX8" fmla="*/ 0 w 4250313"/>
              <a:gd name="connsiteY8" fmla="*/ 3622015 h 36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0313" h="3622015">
                <a:moveTo>
                  <a:pt x="0" y="0"/>
                </a:moveTo>
                <a:lnTo>
                  <a:pt x="4250313" y="0"/>
                </a:lnTo>
                <a:lnTo>
                  <a:pt x="4250313" y="2714588"/>
                </a:lnTo>
                <a:lnTo>
                  <a:pt x="4184706" y="2683020"/>
                </a:lnTo>
                <a:cubicBezTo>
                  <a:pt x="3871216" y="2546053"/>
                  <a:pt x="3469314" y="2463775"/>
                  <a:pt x="3031113" y="2463775"/>
                </a:cubicBezTo>
                <a:cubicBezTo>
                  <a:pt x="2029511" y="2463775"/>
                  <a:pt x="1217553" y="2893635"/>
                  <a:pt x="1217553" y="3423895"/>
                </a:cubicBezTo>
                <a:cubicBezTo>
                  <a:pt x="1217553" y="3490178"/>
                  <a:pt x="1230240" y="3554891"/>
                  <a:pt x="1254398" y="3617393"/>
                </a:cubicBezTo>
                <a:lnTo>
                  <a:pt x="1256643" y="3622015"/>
                </a:lnTo>
                <a:lnTo>
                  <a:pt x="0" y="3622015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>
            <a:off x="6563995" y="714375"/>
            <a:ext cx="1303020" cy="5052695"/>
            <a:chOff x="9254490" y="2764133"/>
            <a:chExt cx="1417320" cy="427037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54490" y="2764133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254490" y="7034508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7580787" y="1729569"/>
            <a:ext cx="551815" cy="1517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二章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4655" y="1016635"/>
            <a:ext cx="798195" cy="4883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活动运营方案</a:t>
            </a:r>
            <a:r>
              <a:rPr lang="zh-CN" altLang="en-US" sz="40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</a:t>
            </a:r>
            <a:endParaRPr lang="zh-CN" altLang="en-US" sz="4000" b="1" spc="6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8" r="22197" b="80428"/>
          <a:stretch>
            <a:fillRect/>
          </a:stretch>
        </p:blipFill>
        <p:spPr>
          <a:xfrm>
            <a:off x="7636035" y="3074714"/>
            <a:ext cx="1384462" cy="13196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0" y="1369044"/>
            <a:ext cx="3183038" cy="46814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129248" y="4239023"/>
            <a:ext cx="3761901" cy="2618977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524000" y="6309360"/>
            <a:ext cx="2255520" cy="548640"/>
          </a:xfrm>
          <a:prstGeom prst="rect">
            <a:avLst/>
          </a:prstGeom>
          <a:solidFill>
            <a:srgbClr val="B34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46316" y="-2204"/>
            <a:ext cx="1951462" cy="548640"/>
          </a:xfrm>
          <a:prstGeom prst="rect">
            <a:avLst/>
          </a:prstGeom>
          <a:solidFill>
            <a:srgbClr val="E9C2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177925" y="1729105"/>
            <a:ext cx="693229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活动目的：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活跃员工氛围，丰富员工业余生活，结合节日属性，设置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中秋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相关知识题目，进行趣味答题，提升平台活跃度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活动形式：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线上（题库练习）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试题来源：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运营资源包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参与规则：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中秋假期，学员自愿参与活动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实施安排建议：</a:t>
            </a:r>
            <a:endParaRPr lang="zh-CN" altLang="en-US" sz="1600" dirty="0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9.13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内部宣传、提前装饰首页；上传题库，设置题库练习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9.14-9.17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学员进入题库练习参与答题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9.18-9.19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管理员汇总学员参与数据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9.20      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获奖人员数据公布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活动建议：</a:t>
            </a:r>
            <a:endParaRPr lang="zh-CN" altLang="en-US" sz="1600" dirty="0"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、奖品建议：排名表彰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京东卡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书籍等实物奖励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8182" y="1175849"/>
            <a:ext cx="386938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主题参考：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诗词飞花令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637897" y="1091344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330325" y="546735"/>
            <a:ext cx="3893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活动运营方案介绍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4" t="5066" r="7353" b="14521"/>
          <a:stretch>
            <a:fillRect/>
          </a:stretch>
        </p:blipFill>
        <p:spPr>
          <a:xfrm>
            <a:off x="7332814" y="1289570"/>
            <a:ext cx="4613762" cy="4690338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4447" y="5205841"/>
            <a:ext cx="8687553" cy="16521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4" r="58491" b="91227"/>
          <a:stretch>
            <a:fillRect/>
          </a:stretch>
        </p:blipFill>
        <p:spPr>
          <a:xfrm>
            <a:off x="9815722" y="606364"/>
            <a:ext cx="1581053" cy="1087859"/>
          </a:xfrm>
          <a:custGeom>
            <a:avLst/>
            <a:gdLst>
              <a:gd name="connsiteX0" fmla="*/ 0 w 4250313"/>
              <a:gd name="connsiteY0" fmla="*/ 0 h 3622015"/>
              <a:gd name="connsiteX1" fmla="*/ 4250313 w 4250313"/>
              <a:gd name="connsiteY1" fmla="*/ 0 h 3622015"/>
              <a:gd name="connsiteX2" fmla="*/ 4250313 w 4250313"/>
              <a:gd name="connsiteY2" fmla="*/ 2714588 h 3622015"/>
              <a:gd name="connsiteX3" fmla="*/ 4184706 w 4250313"/>
              <a:gd name="connsiteY3" fmla="*/ 2683020 h 3622015"/>
              <a:gd name="connsiteX4" fmla="*/ 3031113 w 4250313"/>
              <a:gd name="connsiteY4" fmla="*/ 2463775 h 3622015"/>
              <a:gd name="connsiteX5" fmla="*/ 1217553 w 4250313"/>
              <a:gd name="connsiteY5" fmla="*/ 3423895 h 3622015"/>
              <a:gd name="connsiteX6" fmla="*/ 1254398 w 4250313"/>
              <a:gd name="connsiteY6" fmla="*/ 3617393 h 3622015"/>
              <a:gd name="connsiteX7" fmla="*/ 1256643 w 4250313"/>
              <a:gd name="connsiteY7" fmla="*/ 3622015 h 3622015"/>
              <a:gd name="connsiteX8" fmla="*/ 0 w 4250313"/>
              <a:gd name="connsiteY8" fmla="*/ 3622015 h 36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50313" h="3622015">
                <a:moveTo>
                  <a:pt x="0" y="0"/>
                </a:moveTo>
                <a:lnTo>
                  <a:pt x="4250313" y="0"/>
                </a:lnTo>
                <a:lnTo>
                  <a:pt x="4250313" y="2714588"/>
                </a:lnTo>
                <a:lnTo>
                  <a:pt x="4184706" y="2683020"/>
                </a:lnTo>
                <a:cubicBezTo>
                  <a:pt x="3871216" y="2546053"/>
                  <a:pt x="3469314" y="2463775"/>
                  <a:pt x="3031113" y="2463775"/>
                </a:cubicBezTo>
                <a:cubicBezTo>
                  <a:pt x="2029511" y="2463775"/>
                  <a:pt x="1217553" y="2893635"/>
                  <a:pt x="1217553" y="3423895"/>
                </a:cubicBezTo>
                <a:cubicBezTo>
                  <a:pt x="1217553" y="3490178"/>
                  <a:pt x="1230240" y="3554891"/>
                  <a:pt x="1254398" y="3617393"/>
                </a:cubicBezTo>
                <a:lnTo>
                  <a:pt x="1256643" y="3622015"/>
                </a:lnTo>
                <a:lnTo>
                  <a:pt x="0" y="3622015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>
            <a:off x="6675755" y="718185"/>
            <a:ext cx="1303020" cy="5182870"/>
            <a:chOff x="9254490" y="2764133"/>
            <a:chExt cx="1417320" cy="367284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54490" y="2764133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254490" y="6436973"/>
              <a:ext cx="141732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7580787" y="1729569"/>
            <a:ext cx="551815" cy="1517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三章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27850" y="828040"/>
            <a:ext cx="798195" cy="4963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4000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4000" b="1" spc="6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8" r="22197" b="80428"/>
          <a:stretch>
            <a:fillRect/>
          </a:stretch>
        </p:blipFill>
        <p:spPr>
          <a:xfrm>
            <a:off x="7636035" y="3074714"/>
            <a:ext cx="1384462" cy="13196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b="75422"/>
          <a:stretch>
            <a:fillRect/>
          </a:stretch>
        </p:blipFill>
        <p:spPr>
          <a:xfrm>
            <a:off x="9416651" y="0"/>
            <a:ext cx="2775349" cy="20602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3" t="7227" r="3177"/>
          <a:stretch>
            <a:fillRect/>
          </a:stretch>
        </p:blipFill>
        <p:spPr>
          <a:xfrm>
            <a:off x="0" y="1369044"/>
            <a:ext cx="3183038" cy="46814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61023" r="21749" b="6148"/>
          <a:stretch>
            <a:fillRect/>
          </a:stretch>
        </p:blipFill>
        <p:spPr>
          <a:xfrm>
            <a:off x="129248" y="4239023"/>
            <a:ext cx="3761901" cy="2618977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4857750" cy="4577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门户规则：撰写门户名称-生效范围“全公司”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63785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平台功能及相应展示模块（banner、启动页）设置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2370" y="1586230"/>
            <a:ext cx="5546725" cy="482409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3155" y="1704975"/>
            <a:ext cx="4857750" cy="4966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设置平台启动页操作路径：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管理后台-管理-门户设置-启动页配置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启动页开关：启用状态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端口选择：小程序/其他端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 目前小程序支持自定义启动页停留时长</a:t>
            </a:r>
            <a:endParaRPr lang="zh-CN" altLang="en-US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b="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/>
            </a:endParaRPr>
          </a:p>
          <a:p>
            <a:pPr lvl="0" algn="l" fontAlgn="auto">
              <a:lnSpc>
                <a:spcPct val="2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63771" y="881413"/>
            <a:ext cx="407963" cy="0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70985" y="336550"/>
            <a:ext cx="371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平台常规操作</a:t>
            </a:r>
            <a:r>
              <a:rPr lang="zh-CN" altLang="en-US" sz="24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endParaRPr lang="zh-CN" altLang="en-US" sz="2400" b="1" spc="3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7925" y="915035"/>
            <a:ext cx="63785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平台功能及相应展示模块（banner、启动页）设置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0755" y="1501775"/>
            <a:ext cx="5627370" cy="47701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555" y="0"/>
            <a:ext cx="3109595" cy="30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302.57464566929133,&quot;left&quot;:293.6310236220472,&quot;top&quot;:185.82535433070865,&quot;width&quot;:428.5114173228347}"/>
</p:tagLst>
</file>

<file path=ppt/tags/tag2.xml><?xml version="1.0" encoding="utf-8"?>
<p:tagLst xmlns:p="http://schemas.openxmlformats.org/presentationml/2006/main">
  <p:tag name="KSO_WM_DIAGRAM_VIRTUALLY_FRAME" val="{&quot;height&quot;:302.57464566929133,&quot;left&quot;:293.6310236220472,&quot;top&quot;:185.82535433070865,&quot;width&quot;:428.5114173228347}"/>
</p:tagLst>
</file>

<file path=ppt/tags/tag3.xml><?xml version="1.0" encoding="utf-8"?>
<p:tagLst xmlns:p="http://schemas.openxmlformats.org/presentationml/2006/main">
  <p:tag name="KSO_WM_DIAGRAM_VIRTUALLY_FRAME" val="{&quot;height&quot;:302.57464566929133,&quot;left&quot;:293.6310236220472,&quot;top&quot;:185.82535433070865,&quot;width&quot;:428.5114173228347}"/>
</p:tagLst>
</file>

<file path=ppt/tags/tag4.xml><?xml version="1.0" encoding="utf-8"?>
<p:tagLst xmlns:p="http://schemas.openxmlformats.org/presentationml/2006/main">
  <p:tag name="resource_record_key" val="{&quot;13&quot;:[19971666]}"/>
  <p:tag name="commondata" val="eyJjb3VudCI6NiwiaGRpZCI6IjYyYTUxMWMzZTEwYjY2ZDIyNDM0MGY2YWQ2YWVlNjZlIiwidXNlckNvdW50Ijo2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WPS 演示</Application>
  <PresentationFormat>宽屏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江城圆体 500W</vt:lpstr>
      <vt:lpstr>江城圆体 300W</vt:lpstr>
      <vt:lpstr>楷体</vt:lpstr>
      <vt:lpstr>Arial</vt:lpstr>
      <vt:lpstr>微软雅黑</vt:lpstr>
      <vt:lpstr>Arial Unicode MS</vt:lpstr>
      <vt:lpstr>Calibri Light</vt:lpstr>
      <vt:lpstr>Calibri</vt:lpstr>
      <vt:lpstr>Wingdings</vt:lpstr>
      <vt:lpstr>Source Han Sans CN Bold</vt:lpstr>
      <vt:lpstr>Source Han Sans CN Regular</vt:lpstr>
      <vt:lpstr>思源黑体 CN Regular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C_WY</dc:creator>
  <cp:lastModifiedBy>～～～</cp:lastModifiedBy>
  <cp:revision>30</cp:revision>
  <dcterms:created xsi:type="dcterms:W3CDTF">2019-09-08T04:46:00Z</dcterms:created>
  <dcterms:modified xsi:type="dcterms:W3CDTF">2024-09-04T10:05:59Z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2052-12.1.0.17140</vt:lpwstr>
  </property>
  <property fmtid="{D5CDD505-2E9C-101B-9397-08002B2CF9AE}" pid="3" name="KSOTemplateUUID">
    <vt:lpwstr>v1.0_mb_rpaQhptlmKLx2eSf0y/nZw==</vt:lpwstr>
  </property>
  <property fmtid="{D5CDD505-2E9C-101B-9397-08002B2CF9AE}" pid="4" name="ICV">
    <vt:lpwstr>4BE17DEC29EE4FABA5A92ABDB3408184_11</vt:lpwstr>
  </property>
</Properties>
</file>