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1" r:id="rId3"/>
    <p:sldId id="265" r:id="rId4"/>
    <p:sldId id="266" r:id="rId5"/>
    <p:sldId id="272" r:id="rId6"/>
    <p:sldId id="267" r:id="rId7"/>
    <p:sldId id="299" r:id="rId8"/>
    <p:sldId id="300" r:id="rId9"/>
    <p:sldId id="306" r:id="rId10"/>
    <p:sldId id="307" r:id="rId11"/>
    <p:sldId id="301" r:id="rId12"/>
    <p:sldId id="302" r:id="rId13"/>
    <p:sldId id="303" r:id="rId14"/>
    <p:sldId id="304" r:id="rId15"/>
    <p:sldId id="282" r:id="rId16"/>
  </p:sldIdLst>
  <p:sldSz cx="12192000" cy="6858000"/>
  <p:notesSz cx="6858000" cy="9144000"/>
  <p:embeddedFontLst>
    <p:embeddedFont>
      <p:font typeface="新宋体" panose="02010609030101010101" charset="-122"/>
      <p:regular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270"/>
    <a:srgbClr val="8C92B4"/>
    <a:srgbClr val="474E78"/>
    <a:srgbClr val="FEEC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57.xml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汉仪中宋S" panose="00020600040101010101" charset="-122"/>
              </a:rPr>
            </a:fld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汉仪中宋S" panose="00020600040101010101" charset="-122"/>
              </a:rPr>
            </a:fld>
            <a:endParaRPr lang="zh-CN" altLang="en-US">
              <a:cs typeface="汉仪中宋S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宋S" panose="00020600040101010101" charset="-122"/>
        <a:ea typeface="汉仪中宋S" panose="00020600040101010101" charset="-122"/>
        <a:cs typeface="汉仪中宋S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宋S" panose="00020600040101010101" charset="-122"/>
        <a:ea typeface="汉仪中宋S" panose="00020600040101010101" charset="-122"/>
        <a:cs typeface="汉仪中宋S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宋S" panose="00020600040101010101" charset="-122"/>
        <a:ea typeface="汉仪中宋S" panose="00020600040101010101" charset="-122"/>
        <a:cs typeface="汉仪中宋S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宋S" panose="00020600040101010101" charset="-122"/>
        <a:ea typeface="汉仪中宋S" panose="00020600040101010101" charset="-122"/>
        <a:cs typeface="汉仪中宋S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宋S" panose="00020600040101010101" charset="-122"/>
        <a:ea typeface="汉仪中宋S" panose="00020600040101010101" charset="-122"/>
        <a:cs typeface="汉仪中宋S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-635" y="0"/>
            <a:ext cx="12193270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/>
        </p:nvSpPr>
        <p:spPr>
          <a:xfrm>
            <a:off x="-635" y="635"/>
            <a:ext cx="12192635" cy="6856730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cs typeface="汉仪中宋S" panose="00020600040101010101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cs typeface="汉仪中宋S" panose="00020600040101010101" charset="-122"/>
              </a:defRPr>
            </a:lvl1pPr>
            <a:lvl2pPr>
              <a:defRPr sz="2800">
                <a:cs typeface="汉仪中宋S" panose="00020600040101010101" charset="-122"/>
              </a:defRPr>
            </a:lvl2pPr>
            <a:lvl3pPr>
              <a:defRPr sz="2400">
                <a:cs typeface="汉仪中宋S" panose="00020600040101010101" charset="-122"/>
              </a:defRPr>
            </a:lvl3pPr>
            <a:lvl4pPr>
              <a:defRPr sz="2000">
                <a:cs typeface="汉仪中宋S" panose="00020600040101010101" charset="-122"/>
              </a:defRPr>
            </a:lvl4pPr>
            <a:lvl5pPr>
              <a:defRPr sz="2000">
                <a:cs typeface="汉仪中宋S" panose="00020600040101010101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cs typeface="汉仪中宋S" panose="00020600040101010101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cs typeface="汉仪中宋S" panose="0002060004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>
                <a:cs typeface="汉仪中宋S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cs typeface="汉仪中宋S" panose="0002060004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microsoft.com/office/2007/relationships/hdphoto" Target="../media/image18.wdp"/><Relationship Id="rId4" Type="http://schemas.openxmlformats.org/officeDocument/2006/relationships/image" Target="../media/image17.png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image" Target="../media/image4.png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image" Target="../media/image3.jpeg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png"/><Relationship Id="rId10" Type="http://schemas.openxmlformats.org/officeDocument/2006/relationships/tags" Target="../tags/tag20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image" Target="../media/image8.png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0.png"/><Relationship Id="rId10" Type="http://schemas.openxmlformats.org/officeDocument/2006/relationships/tags" Target="../tags/tag28.xml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9" name="组合 48"/>
          <p:cNvGrpSpPr/>
          <p:nvPr/>
        </p:nvGrpSpPr>
        <p:grpSpPr>
          <a:xfrm>
            <a:off x="690880" y="370205"/>
            <a:ext cx="10735310" cy="3027680"/>
            <a:chOff x="1088" y="583"/>
            <a:chExt cx="16906" cy="4768"/>
          </a:xfrm>
        </p:grpSpPr>
        <p:pic>
          <p:nvPicPr>
            <p:cNvPr id="2" name="图片 1" descr="hr_text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3040"/>
            <a:stretch>
              <a:fillRect/>
            </a:stretch>
          </p:blipFill>
          <p:spPr>
            <a:xfrm>
              <a:off x="3846" y="583"/>
              <a:ext cx="11370" cy="4768"/>
            </a:xfrm>
            <a:prstGeom prst="rect">
              <a:avLst/>
            </a:prstGeom>
          </p:spPr>
        </p:pic>
        <p:sp>
          <p:nvSpPr>
            <p:cNvPr id="43" name="圆角矩形 42"/>
            <p:cNvSpPr/>
            <p:nvPr/>
          </p:nvSpPr>
          <p:spPr>
            <a:xfrm>
              <a:off x="1088" y="4205"/>
              <a:ext cx="3509" cy="470"/>
            </a:xfrm>
            <a:prstGeom prst="roundRect">
              <a:avLst>
                <a:gd name="adj" fmla="val 15666"/>
              </a:avLst>
            </a:prstGeom>
            <a:solidFill>
              <a:srgbClr val="8C9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宋S" panose="00020600040101010101" charset="-122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4485" y="4205"/>
              <a:ext cx="3509" cy="470"/>
            </a:xfrm>
            <a:prstGeom prst="roundRect">
              <a:avLst>
                <a:gd name="adj" fmla="val 16500"/>
              </a:avLst>
            </a:prstGeom>
            <a:solidFill>
              <a:srgbClr val="8C9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宋S" panose="00020600040101010101" charset="-122"/>
              </a:endParaRPr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690880" y="541020"/>
            <a:ext cx="10735310" cy="5328920"/>
          </a:xfrm>
          <a:prstGeom prst="roundRect">
            <a:avLst/>
          </a:prstGeom>
          <a:gradFill>
            <a:gsLst>
              <a:gs pos="0">
                <a:srgbClr val="FEECD6">
                  <a:alpha val="0"/>
                </a:srgbClr>
              </a:gs>
              <a:gs pos="100000">
                <a:srgbClr val="474E78">
                  <a:alpha val="7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3160" y="3063875"/>
            <a:ext cx="734568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800">
                <a:gradFill>
                  <a:gsLst>
                    <a:gs pos="37000">
                      <a:srgbClr val="5E6284"/>
                    </a:gs>
                    <a:gs pos="0">
                      <a:srgbClr val="757690"/>
                    </a:gs>
                    <a:gs pos="100000">
                      <a:srgbClr val="474E78"/>
                    </a:gs>
                  </a:gsLst>
                  <a:lin ang="16200000" scaled="0"/>
                </a:gra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人力资源</a:t>
            </a:r>
            <a:r>
              <a:rPr lang="zh-CN" altLang="en-US" sz="6800">
                <a:gradFill>
                  <a:gsLst>
                    <a:gs pos="37000">
                      <a:srgbClr val="5E6284"/>
                    </a:gs>
                    <a:gs pos="0">
                      <a:srgbClr val="757690"/>
                    </a:gs>
                    <a:gs pos="100000">
                      <a:srgbClr val="474E78"/>
                    </a:gs>
                  </a:gsLst>
                  <a:lin ang="16200000" scaled="0"/>
                </a:gra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日</a:t>
            </a:r>
            <a:endParaRPr lang="zh-CN" altLang="en-US" sz="6800">
              <a:gradFill>
                <a:gsLst>
                  <a:gs pos="37000">
                    <a:srgbClr val="5E6284"/>
                  </a:gs>
                  <a:gs pos="0">
                    <a:srgbClr val="757690"/>
                  </a:gs>
                  <a:gs pos="100000">
                    <a:srgbClr val="474E78"/>
                  </a:gs>
                </a:gsLst>
                <a:lin ang="16200000" scaled="0"/>
              </a:gradFill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889635" y="5992495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33265" y="4540885"/>
            <a:ext cx="2656840" cy="509503"/>
          </a:xfrm>
          <a:prstGeom prst="roundRect">
            <a:avLst/>
          </a:prstGeom>
          <a:solidFill>
            <a:srgbClr val="474E78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8</a:t>
            </a:r>
            <a:r>
              <a:rPr lang="zh-CN" altLang="en-US" sz="2400">
                <a:solidFill>
                  <a:schemeClr val="bg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月</a:t>
            </a:r>
            <a:r>
              <a:rPr lang="en-US" altLang="zh-CN" sz="2400">
                <a:solidFill>
                  <a:schemeClr val="bg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18</a:t>
            </a:r>
            <a:r>
              <a:rPr lang="zh-CN" altLang="en-US" sz="2400">
                <a:solidFill>
                  <a:schemeClr val="bg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日</a:t>
            </a:r>
            <a:endParaRPr lang="zh-CN" altLang="en-US" sz="2400">
              <a:solidFill>
                <a:schemeClr val="bg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593975" y="6092825"/>
            <a:ext cx="703389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汉仪中宋S" panose="00020600040101010101" charset="-122"/>
                <a:sym typeface="+mn-ea"/>
              </a:rPr>
              <a:t>酷渲（北京）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汉仪中宋S" panose="00020600040101010101" charset="-122"/>
                <a:sym typeface="+mn-ea"/>
              </a:rPr>
              <a:t>科技有限公司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cs typeface="汉仪中宋S" panose="00020600040101010101" charset="-122"/>
              <a:sym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 rot="0" flipH="1">
            <a:off x="10566400" y="598297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52" name="燕尾形 51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 flipV="1">
            <a:off x="9836150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1628775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90880" y="2670175"/>
            <a:ext cx="2228215" cy="298450"/>
          </a:xfrm>
          <a:prstGeom prst="roundRect">
            <a:avLst>
              <a:gd name="adj" fmla="val 15666"/>
            </a:avLst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pic>
        <p:nvPicPr>
          <p:cNvPr id="13" name="图片 12" descr="hr_text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3040"/>
          <a:stretch>
            <a:fillRect/>
          </a:stretch>
        </p:blipFill>
        <p:spPr>
          <a:xfrm>
            <a:off x="2448560" y="368935"/>
            <a:ext cx="7219950" cy="302768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9197975" y="2670175"/>
            <a:ext cx="2228215" cy="298450"/>
          </a:xfrm>
          <a:prstGeom prst="roundRect">
            <a:avLst>
              <a:gd name="adj" fmla="val 16500"/>
            </a:avLst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690880" y="541020"/>
            <a:ext cx="10735310" cy="5328920"/>
          </a:xfrm>
          <a:prstGeom prst="roundRect">
            <a:avLst/>
          </a:prstGeom>
          <a:gradFill>
            <a:gsLst>
              <a:gs pos="0">
                <a:srgbClr val="FEECD6">
                  <a:alpha val="0"/>
                </a:srgbClr>
              </a:gs>
              <a:gs pos="100000">
                <a:srgbClr val="474E78">
                  <a:alpha val="7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5860" y="3171825"/>
            <a:ext cx="71920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00000"/>
              </a:lnSpc>
            </a:pPr>
            <a:r>
              <a:rPr lang="en-US" altLang="zh-CN" sz="64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03-</a:t>
            </a:r>
            <a:r>
              <a:rPr lang="zh-CN" altLang="en-US" sz="64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平台操</a:t>
            </a:r>
            <a:r>
              <a:rPr lang="zh-CN" altLang="en-US" sz="64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说明</a:t>
            </a:r>
            <a:endParaRPr lang="zh-CN" altLang="en-US" sz="6400">
              <a:solidFill>
                <a:schemeClr val="tx1"/>
              </a:solidFill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889635" y="5992495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0" flipH="1">
            <a:off x="10566400" y="598297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52" name="燕尾形 51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 flipV="1">
            <a:off x="9836150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1628775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467225" y="5224780"/>
            <a:ext cx="3183255" cy="417892"/>
          </a:xfrm>
          <a:prstGeom prst="roundRect">
            <a:avLst>
              <a:gd name="adj" fmla="val 20259"/>
            </a:avLst>
          </a:prstGeom>
          <a:gradFill>
            <a:gsLst>
              <a:gs pos="0">
                <a:srgbClr val="A3A7BC">
                  <a:alpha val="100000"/>
                </a:srgbClr>
              </a:gs>
              <a:gs pos="100000">
                <a:srgbClr val="474E78"/>
              </a:gs>
            </a:gsLst>
            <a:lin ang="10800000" scaled="0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bg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899920" y="556260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平台操作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说明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350520" y="55626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 flipV="1">
            <a:off x="1089660" y="802005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89660" y="1414780"/>
            <a:ext cx="2370455" cy="6451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汉仪中宋S" panose="00020600040101010101" charset="-122"/>
              </a:rPr>
              <a:t>门户装修设置</a:t>
            </a:r>
            <a:endParaRPr lang="zh-CN" altLang="en-US" sz="15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1561445" y="1048385"/>
            <a:ext cx="191770" cy="2106930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35000" y="4646295"/>
            <a:ext cx="184150" cy="1951355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pic>
        <p:nvPicPr>
          <p:cNvPr id="2" name="图片 1" descr="7b0a20202020227069636672616d65646573223a20222670666d38393234343232323439262673707432312d312626626474303026267764743235353026266f726773697a6537303436302e333730262670667431333326220a7d0a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4823460" y="1717675"/>
            <a:ext cx="6525260" cy="46672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</p:pic>
      <p:sp>
        <p:nvSpPr>
          <p:cNvPr id="33" name="文本框 32"/>
          <p:cNvSpPr txBox="1"/>
          <p:nvPr>
            <p:custDataLst>
              <p:tags r:id="rId6"/>
            </p:custDataLst>
          </p:nvPr>
        </p:nvSpPr>
        <p:spPr>
          <a:xfrm>
            <a:off x="6817995" y="1122680"/>
            <a:ext cx="35540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PC端</a:t>
            </a:r>
            <a:r>
              <a:rPr lang="en-US" altLang="zh-CN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banner</a:t>
            </a:r>
            <a:r>
              <a:rPr lang="zh-CN" altLang="en-US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位</a:t>
            </a:r>
            <a:r>
              <a:rPr lang="zh-CN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设置示例</a:t>
            </a:r>
            <a:endParaRPr lang="zh-CN" altLang="en-US" sz="2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924560" y="2263775"/>
            <a:ext cx="3577590" cy="390017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sz="15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设置平台</a:t>
            </a:r>
            <a:r>
              <a:rPr lang="en-US" altLang="zh-CN" sz="15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banner</a:t>
            </a:r>
            <a:r>
              <a:rPr lang="zh-CN" altLang="en-US" sz="15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图</a:t>
            </a:r>
            <a:endParaRPr lang="zh-CN" altLang="en-US" sz="1500" b="1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indent="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</a:pP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    </a:t>
            </a:r>
            <a:r>
              <a:rPr 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操作路径：管理后台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</a:t>
            </a:r>
            <a:r>
              <a:rPr 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管理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门户设置</a:t>
            </a:r>
            <a:endParaRPr lang="zh-CN" altLang="en-US" sz="150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5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门户规则：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撰写门户名称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生效范围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“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全公司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”</a:t>
            </a:r>
            <a:endParaRPr lang="en-US" altLang="zh-CN" sz="1500" dirty="0">
              <a:solidFill>
                <a:srgbClr val="000000">
                  <a:lumMod val="85000"/>
                  <a:lumOff val="1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5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门户装修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：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PC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端自定义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点击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banner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图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勾选横幅多端同步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开启原图上传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选择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“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仅图片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”/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”关联资源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--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添加资源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学习项目”进行展示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-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点击更改替换</a:t>
            </a:r>
            <a:r>
              <a:rPr lang="en-US" altLang="zh-CN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banner</a:t>
            </a:r>
            <a:r>
              <a:rPr lang="zh-CN" altLang="en-US" sz="150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/>
              </a:rPr>
              <a:t>图。</a:t>
            </a:r>
            <a:endParaRPr lang="zh-CN" altLang="en-US" sz="15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5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899920" y="556260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平台操作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说明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350520" y="55626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 flipV="1">
            <a:off x="1089660" y="802005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089660" y="1414780"/>
            <a:ext cx="2370455" cy="6451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汉仪中宋S" panose="00020600040101010101" charset="-122"/>
              </a:rPr>
              <a:t>学习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汉仪中宋S" panose="00020600040101010101" charset="-122"/>
              </a:rPr>
              <a:t>项目设置</a:t>
            </a:r>
            <a:endParaRPr lang="zh-CN" altLang="en-US" sz="15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1561445" y="1048385"/>
            <a:ext cx="191770" cy="2106930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35000" y="4646295"/>
            <a:ext cx="184150" cy="1951355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"/>
            </p:custDataLst>
          </p:nvPr>
        </p:nvSpPr>
        <p:spPr>
          <a:xfrm>
            <a:off x="6817995" y="1264285"/>
            <a:ext cx="35540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管理员编辑学习项目</a:t>
            </a:r>
            <a:r>
              <a:rPr lang="zh-CN" altLang="en-US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示例</a:t>
            </a:r>
            <a:endParaRPr lang="zh-CN" altLang="en-US" sz="2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89965" y="2263775"/>
            <a:ext cx="3430905" cy="251523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页面创建路径：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管理后台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培训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学习项目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新建学习项目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添加内容：课程</a:t>
            </a:r>
            <a:r>
              <a:rPr lang="en-US" alt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/</a:t>
            </a:r>
            <a:r>
              <a:rPr lang="zh-CN" altLang="en-US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考试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编辑项目内容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点击发布</a:t>
            </a:r>
            <a:endParaRPr sz="1500" dirty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注意：</a:t>
            </a:r>
            <a:endParaRPr lang="zh-CN" altLang="en-US" sz="1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若需【课程</a:t>
            </a:r>
            <a:r>
              <a:rPr lang="en-US" altLang="zh-CN" sz="1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1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考试】形式，建议先创建试卷，然后在此引用即可</a:t>
            </a:r>
            <a:endParaRPr lang="zh-CN" altLang="en-US" sz="1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7766" t="1619" r="932"/>
          <a:stretch>
            <a:fillRect/>
          </a:stretch>
        </p:blipFill>
        <p:spPr>
          <a:xfrm>
            <a:off x="4607560" y="1922145"/>
            <a:ext cx="6657340" cy="40430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899920" y="556260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平台操作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说明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350520" y="55626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 flipV="1">
            <a:off x="1089660" y="802005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16330" y="1635760"/>
            <a:ext cx="3221355" cy="6451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汉仪中宋S" panose="00020600040101010101" charset="-122"/>
              </a:rPr>
              <a:t>学习项目数据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汉仪中宋S" panose="00020600040101010101" charset="-122"/>
              </a:rPr>
              <a:t>统计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汉仪中宋S" panose="0002060004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1561445" y="1048385"/>
            <a:ext cx="191770" cy="2106930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35000" y="4646295"/>
            <a:ext cx="184150" cy="1951355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"/>
            </p:custDataLst>
          </p:nvPr>
        </p:nvSpPr>
        <p:spPr>
          <a:xfrm>
            <a:off x="7915275" y="2999105"/>
            <a:ext cx="35540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管理员页面</a:t>
            </a:r>
            <a:r>
              <a:rPr lang="zh-CN" altLang="en-US" sz="2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示例</a:t>
            </a:r>
            <a:endParaRPr lang="zh-CN" altLang="en-US" sz="2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989965" y="2280920"/>
            <a:ext cx="5507355" cy="43751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操作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路径：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管理后台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培训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学习项目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数据</a:t>
            </a:r>
            <a:r>
              <a:rPr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→</a:t>
            </a:r>
            <a:r>
              <a:rPr lang="zh-CN" sz="1500" dirty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自学记录</a:t>
            </a:r>
            <a:endParaRPr lang="zh-CN" altLang="en-US" sz="1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8465" y="3582670"/>
            <a:ext cx="10064750" cy="26625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9" name="组合 48"/>
          <p:cNvGrpSpPr/>
          <p:nvPr/>
        </p:nvGrpSpPr>
        <p:grpSpPr>
          <a:xfrm>
            <a:off x="690880" y="370205"/>
            <a:ext cx="10735310" cy="3027680"/>
            <a:chOff x="1088" y="583"/>
            <a:chExt cx="16906" cy="4768"/>
          </a:xfrm>
        </p:grpSpPr>
        <p:pic>
          <p:nvPicPr>
            <p:cNvPr id="2" name="图片 1" descr="hr_text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13040"/>
            <a:stretch>
              <a:fillRect/>
            </a:stretch>
          </p:blipFill>
          <p:spPr>
            <a:xfrm>
              <a:off x="3846" y="583"/>
              <a:ext cx="11370" cy="4768"/>
            </a:xfrm>
            <a:prstGeom prst="rect">
              <a:avLst/>
            </a:prstGeom>
          </p:spPr>
        </p:pic>
        <p:sp>
          <p:nvSpPr>
            <p:cNvPr id="43" name="圆角矩形 42"/>
            <p:cNvSpPr/>
            <p:nvPr/>
          </p:nvSpPr>
          <p:spPr>
            <a:xfrm>
              <a:off x="1088" y="4205"/>
              <a:ext cx="3509" cy="470"/>
            </a:xfrm>
            <a:prstGeom prst="roundRect">
              <a:avLst>
                <a:gd name="adj" fmla="val 15666"/>
              </a:avLst>
            </a:prstGeom>
            <a:solidFill>
              <a:srgbClr val="8C9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宋S" panose="00020600040101010101" charset="-122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4485" y="4205"/>
              <a:ext cx="3509" cy="470"/>
            </a:xfrm>
            <a:prstGeom prst="roundRect">
              <a:avLst>
                <a:gd name="adj" fmla="val 16500"/>
              </a:avLst>
            </a:prstGeom>
            <a:solidFill>
              <a:srgbClr val="8C9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宋S" panose="00020600040101010101" charset="-122"/>
              </a:endParaRPr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690880" y="541020"/>
            <a:ext cx="10735310" cy="5328920"/>
          </a:xfrm>
          <a:prstGeom prst="roundRect">
            <a:avLst/>
          </a:prstGeom>
          <a:gradFill>
            <a:gsLst>
              <a:gs pos="0">
                <a:srgbClr val="FEECD6">
                  <a:alpha val="0"/>
                </a:srgbClr>
              </a:gs>
              <a:gs pos="100000">
                <a:srgbClr val="474E78">
                  <a:alpha val="7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3160" y="3063875"/>
            <a:ext cx="734568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800">
                <a:gradFill>
                  <a:gsLst>
                    <a:gs pos="37000">
                      <a:srgbClr val="5E6284"/>
                    </a:gs>
                    <a:gs pos="0">
                      <a:srgbClr val="757690"/>
                    </a:gs>
                    <a:gs pos="100000">
                      <a:srgbClr val="474E78"/>
                    </a:gs>
                  </a:gsLst>
                  <a:lin ang="16200000" scaled="0"/>
                </a:gra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感谢您的观看聆听</a:t>
            </a:r>
            <a:endParaRPr lang="zh-CN" altLang="en-US" sz="6800">
              <a:gradFill>
                <a:gsLst>
                  <a:gs pos="37000">
                    <a:srgbClr val="5E6284"/>
                  </a:gs>
                  <a:gs pos="0">
                    <a:srgbClr val="757690"/>
                  </a:gs>
                  <a:gs pos="100000">
                    <a:srgbClr val="474E78"/>
                  </a:gs>
                </a:gsLst>
                <a:lin ang="16200000" scaled="0"/>
              </a:gradFill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889635" y="5992495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2593975" y="6092825"/>
            <a:ext cx="703389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汉仪中宋S" panose="00020600040101010101" charset="-122"/>
                <a:sym typeface="+mn-ea"/>
              </a:rPr>
              <a:t>酷渲（北京）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汉仪中宋S" panose="00020600040101010101" charset="-122"/>
                <a:sym typeface="+mn-ea"/>
              </a:rPr>
              <a:t>科技有限公司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cs typeface="汉仪中宋S" panose="00020600040101010101" charset="-122"/>
              <a:sym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 rot="0" flipH="1">
            <a:off x="10566400" y="598297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52" name="燕尾形 51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 flipV="1">
            <a:off x="9836150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1628775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923155" y="760095"/>
            <a:ext cx="2221865" cy="983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5800">
                <a:ln>
                  <a:solidFill>
                    <a:srgbClr val="475270"/>
                  </a:solidFill>
                </a:ln>
                <a:solidFill>
                  <a:srgbClr val="475270"/>
                </a:solidFill>
                <a:effectLst/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  <a:sym typeface="+mn-ea"/>
              </a:rPr>
              <a:t>目录</a:t>
            </a:r>
            <a:endParaRPr lang="zh-CN" altLang="en-US" sz="5800">
              <a:ln>
                <a:solidFill>
                  <a:srgbClr val="475270"/>
                </a:solidFill>
              </a:ln>
              <a:solidFill>
                <a:srgbClr val="475270"/>
              </a:solidFill>
              <a:effectLst/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67555" y="1811655"/>
            <a:ext cx="2933700" cy="6756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dist"/>
            <a:r>
              <a:rPr lang="zh-CN" altLang="en-US" sz="380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contents</a:t>
            </a:r>
            <a:endParaRPr lang="zh-CN" altLang="en-US" sz="380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5" name="圆角矩形 4"/>
          <p:cNvSpPr/>
          <p:nvPr>
            <p:custDataLst>
              <p:tags r:id="rId1"/>
            </p:custDataLst>
          </p:nvPr>
        </p:nvSpPr>
        <p:spPr>
          <a:xfrm>
            <a:off x="890270" y="3429000"/>
            <a:ext cx="2503805" cy="2866390"/>
          </a:xfrm>
          <a:prstGeom prst="roundRect">
            <a:avLst>
              <a:gd name="adj" fmla="val 10674"/>
            </a:avLst>
          </a:prstGeom>
          <a:gradFill>
            <a:gsLst>
              <a:gs pos="0">
                <a:srgbClr val="FEECD6">
                  <a:alpha val="0"/>
                </a:srgbClr>
              </a:gs>
              <a:gs pos="100000">
                <a:srgbClr val="474E78">
                  <a:alpha val="28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002030" y="4186555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活动素材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总览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sp>
        <p:nvSpPr>
          <p:cNvPr id="8" name="五边形 7"/>
          <p:cNvSpPr/>
          <p:nvPr>
            <p:custDataLst>
              <p:tags r:id="rId3"/>
            </p:custDataLst>
          </p:nvPr>
        </p:nvSpPr>
        <p:spPr>
          <a:xfrm rot="5400000" flipV="1">
            <a:off x="1715770" y="3036570"/>
            <a:ext cx="762000" cy="940435"/>
          </a:xfrm>
          <a:prstGeom prst="homePlate">
            <a:avLst>
              <a:gd name="adj" fmla="val 24958"/>
            </a:avLst>
          </a:prstGeom>
          <a:solidFill>
            <a:srgbClr val="47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4200"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1799590" y="3126105"/>
            <a:ext cx="5943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solidFill>
                  <a:schemeClr val="bg1"/>
                </a:solidFill>
                <a:cs typeface="汉仪中宋S" panose="00020600040101010101" charset="-122"/>
              </a:rPr>
              <a:t>01</a:t>
            </a:r>
            <a:endParaRPr lang="en-US" altLang="zh-CN" sz="3200">
              <a:solidFill>
                <a:schemeClr val="bg1"/>
              </a:solidFill>
              <a:cs typeface="汉仪中宋S" panose="00020600040101010101" charset="-122"/>
            </a:endParaRPr>
          </a:p>
        </p:txBody>
      </p:sp>
      <p:sp>
        <p:nvSpPr>
          <p:cNvPr id="27" name="圆角矩形 26"/>
          <p:cNvSpPr/>
          <p:nvPr>
            <p:custDataLst>
              <p:tags r:id="rId5"/>
            </p:custDataLst>
          </p:nvPr>
        </p:nvSpPr>
        <p:spPr>
          <a:xfrm>
            <a:off x="4923155" y="3429000"/>
            <a:ext cx="2503805" cy="2866390"/>
          </a:xfrm>
          <a:prstGeom prst="roundRect">
            <a:avLst>
              <a:gd name="adj" fmla="val 10674"/>
            </a:avLst>
          </a:prstGeom>
          <a:gradFill>
            <a:gsLst>
              <a:gs pos="0">
                <a:srgbClr val="FEECD6">
                  <a:alpha val="0"/>
                </a:srgbClr>
              </a:gs>
              <a:gs pos="100000">
                <a:srgbClr val="474E78">
                  <a:alpha val="28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5034915" y="4186555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  <a:sym typeface="+mn-ea"/>
              </a:rPr>
              <a:t>活动运营方案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29" name="五边形 28"/>
          <p:cNvSpPr/>
          <p:nvPr>
            <p:custDataLst>
              <p:tags r:id="rId7"/>
            </p:custDataLst>
          </p:nvPr>
        </p:nvSpPr>
        <p:spPr>
          <a:xfrm rot="5400000" flipV="1">
            <a:off x="5748655" y="3036570"/>
            <a:ext cx="762000" cy="940435"/>
          </a:xfrm>
          <a:prstGeom prst="homePlate">
            <a:avLst>
              <a:gd name="adj" fmla="val 24958"/>
            </a:avLst>
          </a:prstGeom>
          <a:solidFill>
            <a:srgbClr val="47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4200"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5832475" y="3126105"/>
            <a:ext cx="5943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solidFill>
                  <a:schemeClr val="bg1"/>
                </a:solidFill>
                <a:cs typeface="汉仪中宋S" panose="00020600040101010101" charset="-122"/>
              </a:rPr>
              <a:t>02</a:t>
            </a:r>
            <a:endParaRPr lang="en-US" altLang="zh-CN" sz="3200">
              <a:solidFill>
                <a:schemeClr val="bg1"/>
              </a:solidFill>
              <a:cs typeface="汉仪中宋S" panose="00020600040101010101" charset="-122"/>
            </a:endParaRPr>
          </a:p>
        </p:txBody>
      </p:sp>
      <p:sp>
        <p:nvSpPr>
          <p:cNvPr id="32" name="圆角矩形 31"/>
          <p:cNvSpPr/>
          <p:nvPr>
            <p:custDataLst>
              <p:tags r:id="rId9"/>
            </p:custDataLst>
          </p:nvPr>
        </p:nvSpPr>
        <p:spPr>
          <a:xfrm>
            <a:off x="8474075" y="3429000"/>
            <a:ext cx="2503805" cy="2866390"/>
          </a:xfrm>
          <a:prstGeom prst="roundRect">
            <a:avLst>
              <a:gd name="adj" fmla="val 10674"/>
            </a:avLst>
          </a:prstGeom>
          <a:gradFill>
            <a:gsLst>
              <a:gs pos="0">
                <a:srgbClr val="FEECD6">
                  <a:alpha val="0"/>
                </a:srgbClr>
              </a:gs>
              <a:gs pos="100000">
                <a:srgbClr val="474E78">
                  <a:alpha val="28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0"/>
            </p:custDataLst>
          </p:nvPr>
        </p:nvSpPr>
        <p:spPr>
          <a:xfrm>
            <a:off x="8650605" y="4301490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  <a:sym typeface="+mn-ea"/>
              </a:rPr>
              <a:t>平台操作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  <a:sym typeface="+mn-ea"/>
              </a:rPr>
              <a:t>说明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34" name="五边形 33"/>
          <p:cNvSpPr/>
          <p:nvPr>
            <p:custDataLst>
              <p:tags r:id="rId11"/>
            </p:custDataLst>
          </p:nvPr>
        </p:nvSpPr>
        <p:spPr>
          <a:xfrm rot="5400000" flipV="1">
            <a:off x="9409430" y="2961640"/>
            <a:ext cx="762000" cy="940435"/>
          </a:xfrm>
          <a:prstGeom prst="homePlate">
            <a:avLst>
              <a:gd name="adj" fmla="val 24958"/>
            </a:avLst>
          </a:prstGeom>
          <a:solidFill>
            <a:srgbClr val="47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4200"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12"/>
            </p:custDataLst>
          </p:nvPr>
        </p:nvSpPr>
        <p:spPr>
          <a:xfrm>
            <a:off x="9493885" y="3051175"/>
            <a:ext cx="5943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solidFill>
                  <a:schemeClr val="bg1"/>
                </a:solidFill>
                <a:cs typeface="汉仪中宋S" panose="00020600040101010101" charset="-122"/>
              </a:rPr>
              <a:t>03</a:t>
            </a:r>
            <a:endParaRPr lang="en-US" altLang="zh-CN" sz="3200">
              <a:solidFill>
                <a:schemeClr val="bg1"/>
              </a:solidFill>
              <a:cs typeface="汉仪中宋S" panose="00020600040101010101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939165" y="1774190"/>
            <a:ext cx="10224000" cy="7200"/>
          </a:xfrm>
          <a:prstGeom prst="roundRect">
            <a:avLst>
              <a:gd name="adj" fmla="val 2571"/>
            </a:avLst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890270" y="1737995"/>
            <a:ext cx="3244850" cy="76200"/>
          </a:xfrm>
          <a:prstGeom prst="round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8242300" y="1737995"/>
            <a:ext cx="3244850" cy="76200"/>
          </a:xfrm>
          <a:prstGeom prst="round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90880" y="2670175"/>
            <a:ext cx="2228215" cy="298450"/>
          </a:xfrm>
          <a:prstGeom prst="roundRect">
            <a:avLst>
              <a:gd name="adj" fmla="val 15666"/>
            </a:avLst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pic>
        <p:nvPicPr>
          <p:cNvPr id="13" name="图片 12" descr="hr_text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3040"/>
          <a:stretch>
            <a:fillRect/>
          </a:stretch>
        </p:blipFill>
        <p:spPr>
          <a:xfrm>
            <a:off x="2448560" y="368935"/>
            <a:ext cx="7219950" cy="302768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9197975" y="2670175"/>
            <a:ext cx="2228215" cy="298450"/>
          </a:xfrm>
          <a:prstGeom prst="roundRect">
            <a:avLst>
              <a:gd name="adj" fmla="val 16500"/>
            </a:avLst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5860" y="3171825"/>
            <a:ext cx="71920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00000"/>
              </a:lnSpc>
            </a:pPr>
            <a:r>
              <a:rPr lang="en-US" altLang="zh-CN" sz="64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01-</a:t>
            </a:r>
            <a:r>
              <a:rPr lang="zh-CN" altLang="en-US" sz="64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活动素材</a:t>
            </a:r>
            <a:r>
              <a:rPr lang="zh-CN" altLang="en-US" sz="64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总览</a:t>
            </a:r>
            <a:endParaRPr lang="zh-CN" altLang="en-US" sz="6400">
              <a:solidFill>
                <a:schemeClr val="tx1"/>
              </a:solidFill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889635" y="5992495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0" flipH="1">
            <a:off x="10566400" y="598297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52" name="燕尾形 51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 flipV="1">
            <a:off x="9836150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1628775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467225" y="5224780"/>
            <a:ext cx="3183255" cy="417892"/>
          </a:xfrm>
          <a:prstGeom prst="roundRect">
            <a:avLst>
              <a:gd name="adj" fmla="val 20259"/>
            </a:avLst>
          </a:prstGeom>
          <a:gradFill>
            <a:gsLst>
              <a:gs pos="0">
                <a:srgbClr val="A3A7BC">
                  <a:alpha val="100000"/>
                </a:srgbClr>
              </a:gs>
              <a:gs pos="100000">
                <a:srgbClr val="474E78"/>
              </a:gs>
            </a:gsLst>
            <a:lin ang="10800000" scaled="0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bg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90880" y="541020"/>
            <a:ext cx="10735310" cy="5328920"/>
          </a:xfrm>
          <a:prstGeom prst="roundRect">
            <a:avLst/>
          </a:prstGeom>
          <a:gradFill>
            <a:gsLst>
              <a:gs pos="0">
                <a:srgbClr val="FEECD6">
                  <a:alpha val="0"/>
                </a:srgbClr>
              </a:gs>
              <a:gs pos="100000">
                <a:srgbClr val="474E78">
                  <a:alpha val="7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899920" y="556260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活动素材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总览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350520" y="55626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 flipV="1">
            <a:off x="1089660" y="802005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1"/>
            </p:custDataLst>
          </p:nvPr>
        </p:nvSpPr>
        <p:spPr>
          <a:xfrm>
            <a:off x="6312535" y="2693670"/>
            <a:ext cx="145224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banner x 2</a:t>
            </a:r>
            <a:endParaRPr lang="en-US" altLang="zh-CN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2"/>
            </p:custDataLst>
          </p:nvPr>
        </p:nvSpPr>
        <p:spPr>
          <a:xfrm>
            <a:off x="6259195" y="2263775"/>
            <a:ext cx="21082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200" b="1">
                <a:solidFill>
                  <a:schemeClr val="tx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宣传</a:t>
            </a:r>
            <a:r>
              <a:rPr lang="zh-CN" altLang="en-US" sz="2200" b="1">
                <a:solidFill>
                  <a:schemeClr val="tx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素材</a:t>
            </a:r>
            <a:endParaRPr lang="zh-CN" altLang="en-US" sz="2200" b="1">
              <a:solidFill>
                <a:schemeClr val="tx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6388735" y="4800600"/>
            <a:ext cx="5335270" cy="14052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HR</a:t>
            </a:r>
            <a:r>
              <a:rPr lang="zh-CN" altLang="en-US" sz="16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节福利课（３门课）</a:t>
            </a:r>
            <a:endParaRPr lang="zh-CN" altLang="en-US" sz="16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  <a:p>
            <a:pPr marL="285750" indent="-285750" algn="l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高效提问-提问激发创新思维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  <a:p>
            <a:pPr marL="285750" indent="-285750" algn="l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MBTI性格类型在生活及工作中的运用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  <a:p>
            <a:pPr marL="285750" indent="-285750" algn="l">
              <a:lnSpc>
                <a:spcPct val="140000"/>
              </a:lnSpc>
              <a:buFont typeface="Wingdings" panose="05000000000000000000" charset="0"/>
              <a:buChar char="l"/>
            </a:pP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告别低效模式，与ChatGPT开启高效工作模式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  <p:sp>
        <p:nvSpPr>
          <p:cNvPr id="35" name="文本框 34"/>
          <p:cNvSpPr txBox="1"/>
          <p:nvPr>
            <p:custDataLst>
              <p:tags r:id="rId4"/>
            </p:custDataLst>
          </p:nvPr>
        </p:nvSpPr>
        <p:spPr>
          <a:xfrm>
            <a:off x="6388735" y="4370705"/>
            <a:ext cx="21653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200" b="1">
                <a:solidFill>
                  <a:schemeClr val="tx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活动</a:t>
            </a:r>
            <a:r>
              <a:rPr lang="zh-CN" altLang="en-US" sz="2200" b="1">
                <a:solidFill>
                  <a:schemeClr val="tx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素材</a:t>
            </a:r>
            <a:endParaRPr lang="zh-CN" altLang="en-US" sz="2200" b="1">
              <a:solidFill>
                <a:schemeClr val="tx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5"/>
          <a:srcRect l="19496"/>
          <a:stretch>
            <a:fillRect/>
          </a:stretch>
        </p:blipFill>
        <p:spPr>
          <a:xfrm flipH="1">
            <a:off x="854075" y="2100580"/>
            <a:ext cx="4821555" cy="3890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圆角矩形 52"/>
          <p:cNvSpPr/>
          <p:nvPr/>
        </p:nvSpPr>
        <p:spPr>
          <a:xfrm>
            <a:off x="4144645" y="1840865"/>
            <a:ext cx="1530985" cy="4343400"/>
          </a:xfrm>
          <a:prstGeom prst="roundRect">
            <a:avLst>
              <a:gd name="adj" fmla="val 0"/>
            </a:avLst>
          </a:prstGeom>
          <a:solidFill>
            <a:srgbClr val="47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43" name="圆角矩形 42"/>
          <p:cNvSpPr/>
          <p:nvPr/>
        </p:nvSpPr>
        <p:spPr>
          <a:xfrm rot="16200000">
            <a:off x="214630" y="2251075"/>
            <a:ext cx="4342130" cy="352298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EECD6">
                  <a:alpha val="0"/>
                </a:srgbClr>
              </a:gs>
              <a:gs pos="100000">
                <a:srgbClr val="474E78">
                  <a:alpha val="81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47" name="五边形 46"/>
          <p:cNvSpPr/>
          <p:nvPr>
            <p:custDataLst>
              <p:tags r:id="rId6"/>
            </p:custDataLst>
          </p:nvPr>
        </p:nvSpPr>
        <p:spPr>
          <a:xfrm>
            <a:off x="5128260" y="2152650"/>
            <a:ext cx="972820" cy="843915"/>
          </a:xfrm>
          <a:prstGeom prst="homePlate">
            <a:avLst>
              <a:gd name="adj" fmla="val 22422"/>
            </a:avLst>
          </a:prstGeom>
          <a:solidFill>
            <a:srgbClr val="8C92B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gradFill>
                <a:gsLst>
                  <a:gs pos="37000">
                    <a:srgbClr val="5E6284"/>
                  </a:gs>
                  <a:gs pos="0">
                    <a:srgbClr val="757690"/>
                  </a:gs>
                  <a:gs pos="100000">
                    <a:srgbClr val="474E78"/>
                  </a:gs>
                </a:gsLst>
                <a:lin ang="16200000" scaled="0"/>
              </a:gradFill>
              <a:cs typeface="汉仪中宋S" panose="00020600040101010101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4160" y="2367280"/>
            <a:ext cx="425450" cy="414655"/>
          </a:xfrm>
          <a:prstGeom prst="rect">
            <a:avLst/>
          </a:prstGeom>
        </p:spPr>
      </p:pic>
      <p:sp>
        <p:nvSpPr>
          <p:cNvPr id="50" name="五边形 49"/>
          <p:cNvSpPr/>
          <p:nvPr>
            <p:custDataLst>
              <p:tags r:id="rId9"/>
            </p:custDataLst>
          </p:nvPr>
        </p:nvSpPr>
        <p:spPr>
          <a:xfrm>
            <a:off x="5286375" y="4440555"/>
            <a:ext cx="972820" cy="843915"/>
          </a:xfrm>
          <a:prstGeom prst="homePlate">
            <a:avLst>
              <a:gd name="adj" fmla="val 21218"/>
            </a:avLst>
          </a:prstGeom>
          <a:solidFill>
            <a:srgbClr val="8C92B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gradFill>
                <a:gsLst>
                  <a:gs pos="37000">
                    <a:srgbClr val="5E6284"/>
                  </a:gs>
                  <a:gs pos="0">
                    <a:srgbClr val="757690"/>
                  </a:gs>
                  <a:gs pos="100000">
                    <a:srgbClr val="474E78"/>
                  </a:gs>
                </a:gsLst>
                <a:lin ang="16200000" scaled="0"/>
              </a:gradFill>
              <a:cs typeface="汉仪中宋S" panose="00020600040101010101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5290" y="4690745"/>
            <a:ext cx="423545" cy="382905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-62230" y="6322695"/>
            <a:ext cx="5981065" cy="437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r" fontAlgn="auto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chemeClr val="tx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Arial" panose="020B0604020202020204"/>
              </a:rPr>
              <a:t>温馨提示：</a:t>
            </a:r>
            <a:r>
              <a:rPr lang="zh-CN" altLang="en-US" sz="1500">
                <a:solidFill>
                  <a:schemeClr val="tx1"/>
                </a:solidFill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由于图片涉及版权，烦请于学习平台内部使用</a:t>
            </a:r>
            <a:endParaRPr lang="zh-CN" altLang="en-US" sz="1500">
              <a:solidFill>
                <a:schemeClr val="tx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</p:txBody>
      </p:sp>
      <p:pic>
        <p:nvPicPr>
          <p:cNvPr id="3" name="图片 2" descr="板式1HR1200x16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04760" y="2474595"/>
            <a:ext cx="4338955" cy="578485"/>
          </a:xfrm>
          <a:prstGeom prst="rect">
            <a:avLst/>
          </a:prstGeom>
        </p:spPr>
      </p:pic>
      <p:pic>
        <p:nvPicPr>
          <p:cNvPr id="4" name="图片 3" descr="板式2HR1200x16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45250" y="3271520"/>
            <a:ext cx="5088890" cy="6788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690880" y="2670175"/>
            <a:ext cx="2228215" cy="298450"/>
          </a:xfrm>
          <a:prstGeom prst="roundRect">
            <a:avLst>
              <a:gd name="adj" fmla="val 15666"/>
            </a:avLst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pic>
        <p:nvPicPr>
          <p:cNvPr id="13" name="图片 12" descr="hr_text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13040"/>
          <a:stretch>
            <a:fillRect/>
          </a:stretch>
        </p:blipFill>
        <p:spPr>
          <a:xfrm>
            <a:off x="2448560" y="368935"/>
            <a:ext cx="7219950" cy="302768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9197975" y="2670175"/>
            <a:ext cx="2228215" cy="298450"/>
          </a:xfrm>
          <a:prstGeom prst="roundRect">
            <a:avLst>
              <a:gd name="adj" fmla="val 16500"/>
            </a:avLst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690880" y="541020"/>
            <a:ext cx="10735310" cy="5328920"/>
          </a:xfrm>
          <a:prstGeom prst="roundRect">
            <a:avLst/>
          </a:prstGeom>
          <a:gradFill>
            <a:gsLst>
              <a:gs pos="0">
                <a:srgbClr val="FEECD6">
                  <a:alpha val="0"/>
                </a:srgbClr>
              </a:gs>
              <a:gs pos="100000">
                <a:srgbClr val="474E78">
                  <a:alpha val="7000"/>
                </a:srgb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35860" y="3171825"/>
            <a:ext cx="71920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00000"/>
              </a:lnSpc>
            </a:pPr>
            <a:r>
              <a:rPr lang="en-US" altLang="zh-CN" sz="64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02-</a:t>
            </a:r>
            <a:r>
              <a:rPr lang="zh-CN" altLang="en-US" sz="64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活动</a:t>
            </a:r>
            <a:r>
              <a:rPr lang="zh-CN" altLang="en-US" sz="6400">
                <a:solidFill>
                  <a:schemeClr val="tx1"/>
                </a:solidFill>
                <a:latin typeface="汉仪大黑简" panose="02010600000101010101" charset="-122"/>
                <a:ea typeface="汉仪大黑简" panose="02010600000101010101" charset="-122"/>
                <a:cs typeface="汉仪大黑简" panose="02010600000101010101" charset="-122"/>
              </a:rPr>
              <a:t>运营方案</a:t>
            </a:r>
            <a:endParaRPr lang="zh-CN" altLang="en-US" sz="6400">
              <a:solidFill>
                <a:schemeClr val="tx1"/>
              </a:solidFill>
              <a:latin typeface="汉仪大黑简" panose="02010600000101010101" charset="-122"/>
              <a:ea typeface="汉仪大黑简" panose="02010600000101010101" charset="-122"/>
              <a:cs typeface="汉仪大黑简" panose="0201060000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889635" y="5992495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0" flipH="1">
            <a:off x="10566400" y="598297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52" name="燕尾形 51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 flipV="1">
            <a:off x="9836150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1628775" y="6238240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467225" y="5224780"/>
            <a:ext cx="3183255" cy="417892"/>
          </a:xfrm>
          <a:prstGeom prst="roundRect">
            <a:avLst>
              <a:gd name="adj" fmla="val 20259"/>
            </a:avLst>
          </a:prstGeom>
          <a:gradFill>
            <a:gsLst>
              <a:gs pos="0">
                <a:srgbClr val="A3A7BC">
                  <a:alpha val="100000"/>
                </a:srgbClr>
              </a:gs>
              <a:gs pos="100000">
                <a:srgbClr val="474E78"/>
              </a:gs>
            </a:gsLst>
            <a:lin ang="10800000" scaled="0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bg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899920" y="556260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活动运营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方案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350520" y="55626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 flipV="1">
            <a:off x="1089660" y="802005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五边形 1"/>
          <p:cNvSpPr/>
          <p:nvPr>
            <p:custDataLst>
              <p:tags r:id="rId1"/>
            </p:custDataLst>
          </p:nvPr>
        </p:nvSpPr>
        <p:spPr>
          <a:xfrm>
            <a:off x="690245" y="1949450"/>
            <a:ext cx="1169035" cy="933450"/>
          </a:xfrm>
          <a:prstGeom prst="homePlate">
            <a:avLst>
              <a:gd name="adj" fmla="val 19742"/>
            </a:avLst>
          </a:prstGeom>
          <a:solidFill>
            <a:srgbClr val="8C92B4"/>
          </a:solidFill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2000" b="1">
              <a:solidFill>
                <a:schemeClr val="bg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345055" y="2592070"/>
            <a:ext cx="750189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lnSpc>
                <a:spcPct val="160000"/>
              </a:lnSpc>
              <a:buFont typeface="Wingdings" panose="05000000000000000000" charset="0"/>
              <a:buChar char="l"/>
            </a:pPr>
            <a:r>
              <a:rPr lang="zh-CN" altLang="en-US" sz="15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活动目的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：助力员工成长，精品课程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学习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  <a:p>
            <a:pPr marL="285750" indent="-285750" algn="l">
              <a:lnSpc>
                <a:spcPct val="160000"/>
              </a:lnSpc>
              <a:buFont typeface="Wingdings" panose="05000000000000000000" charset="0"/>
              <a:buChar char="l"/>
            </a:pPr>
            <a:r>
              <a:rPr lang="zh-CN" altLang="en-US" sz="15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活动形式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：线上（学习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项目）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  <a:p>
            <a:pPr marL="285750" indent="-285750" algn="l">
              <a:lnSpc>
                <a:spcPct val="160000"/>
              </a:lnSpc>
              <a:buFont typeface="Wingdings" panose="05000000000000000000" charset="0"/>
              <a:buChar char="l"/>
            </a:pPr>
            <a:r>
              <a:rPr lang="zh-CN" altLang="en-US" sz="15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课程来源：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课程（见下页），可叠加企业其他学习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资源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  <a:p>
            <a:pPr marL="285750" indent="-285750" algn="l">
              <a:lnSpc>
                <a:spcPct val="160000"/>
              </a:lnSpc>
              <a:buFont typeface="Wingdings" panose="05000000000000000000" charset="0"/>
              <a:buChar char="l"/>
            </a:pPr>
            <a:r>
              <a:rPr lang="zh-CN" altLang="en-US" sz="15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参与规则：</a:t>
            </a: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8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月</a:t>
            </a: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18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日，对精品课感兴趣的学员可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自主学习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  <a:p>
            <a:pPr marL="285750" indent="-285750" algn="l">
              <a:lnSpc>
                <a:spcPct val="160000"/>
              </a:lnSpc>
              <a:buFont typeface="Wingdings" panose="05000000000000000000" charset="0"/>
              <a:buChar char="l"/>
            </a:pPr>
            <a:r>
              <a:rPr lang="zh-CN" altLang="en-US" sz="15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实施安排建议：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    8.18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前</a:t>
            </a: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  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选定课程</a:t>
            </a: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 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搭建学习项目</a:t>
            </a: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 </a:t>
            </a:r>
            <a:endParaRPr lang="en-US" altLang="zh-CN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    8.18     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  <a:sym typeface="+mn-ea"/>
              </a:rPr>
              <a:t>开启自主学习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  <a:p>
            <a:pPr algn="l">
              <a:lnSpc>
                <a:spcPct val="160000"/>
              </a:lnSpc>
            </a:pP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    8.19     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统计学员学习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数据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  <a:p>
            <a:pPr marL="285750" indent="-285750" algn="l">
              <a:lnSpc>
                <a:spcPct val="160000"/>
              </a:lnSpc>
              <a:buFont typeface="Wingdings" panose="05000000000000000000" charset="0"/>
              <a:buChar char="l"/>
            </a:pPr>
            <a:r>
              <a:rPr lang="zh-CN" altLang="en-US" sz="15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活动建议：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奖品建议</a:t>
            </a: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--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电子版证书</a:t>
            </a: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/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积分</a:t>
            </a:r>
            <a:r>
              <a:rPr lang="en-US" altLang="zh-CN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/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实体</a:t>
            </a:r>
            <a:r>
              <a:rPr lang="zh-CN" altLang="en-US" sz="1500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物品</a:t>
            </a:r>
            <a:endParaRPr lang="zh-CN" altLang="en-US" sz="1500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2008505" y="1910080"/>
            <a:ext cx="70961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2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主题参考：</a:t>
            </a:r>
            <a:r>
              <a:rPr lang="en-US" altLang="zh-CN" sz="22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818</a:t>
            </a:r>
            <a:r>
              <a:rPr lang="zh-CN" altLang="en-US" sz="22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致敬</a:t>
            </a:r>
            <a:r>
              <a:rPr lang="en-US" altLang="zh-CN" sz="22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HR--</a:t>
            </a:r>
            <a:r>
              <a:rPr lang="zh-CN" altLang="en-US" sz="2000" b="1">
                <a:latin typeface="汉仪中宋S" panose="00020600040101010101" charset="-122"/>
                <a:ea typeface="汉仪中宋S" panose="00020600040101010101" charset="-122"/>
                <a:cs typeface="汉仪中宋S" panose="00020600040101010101" charset="-122"/>
              </a:rPr>
              <a:t>精品好课邀您学习</a:t>
            </a:r>
            <a:endParaRPr lang="zh-CN" altLang="en-US" sz="2000" b="1"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795" y="2163445"/>
            <a:ext cx="548640" cy="504825"/>
          </a:xfrm>
          <a:prstGeom prst="round2DiagRect">
            <a:avLst/>
          </a:prstGeom>
        </p:spPr>
      </p:pic>
      <p:sp>
        <p:nvSpPr>
          <p:cNvPr id="14" name="五边形 13"/>
          <p:cNvSpPr/>
          <p:nvPr>
            <p:custDataLst>
              <p:tags r:id="rId6"/>
            </p:custDataLst>
          </p:nvPr>
        </p:nvSpPr>
        <p:spPr>
          <a:xfrm>
            <a:off x="690245" y="3439795"/>
            <a:ext cx="1169035" cy="933450"/>
          </a:xfrm>
          <a:prstGeom prst="homePlate">
            <a:avLst>
              <a:gd name="adj" fmla="val 19742"/>
            </a:avLst>
          </a:prstGeom>
          <a:solidFill>
            <a:srgbClr val="8C92B4"/>
          </a:solidFill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2000" b="1">
              <a:solidFill>
                <a:schemeClr val="bg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</p:txBody>
      </p:sp>
      <p:sp>
        <p:nvSpPr>
          <p:cNvPr id="15" name="五边形 14"/>
          <p:cNvSpPr/>
          <p:nvPr>
            <p:custDataLst>
              <p:tags r:id="rId7"/>
            </p:custDataLst>
          </p:nvPr>
        </p:nvSpPr>
        <p:spPr>
          <a:xfrm>
            <a:off x="690245" y="4886960"/>
            <a:ext cx="1169035" cy="933450"/>
          </a:xfrm>
          <a:prstGeom prst="homePlate">
            <a:avLst>
              <a:gd name="adj" fmla="val 19742"/>
            </a:avLst>
          </a:prstGeom>
          <a:solidFill>
            <a:srgbClr val="8C92B4"/>
          </a:solidFill>
          <a:ln w="254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2000" b="1">
              <a:solidFill>
                <a:schemeClr val="bg1"/>
              </a:solidFill>
              <a:latin typeface="汉仪中宋S" panose="00020600040101010101" charset="-122"/>
              <a:ea typeface="汉仪中宋S" panose="00020600040101010101" charset="-122"/>
              <a:cs typeface="汉仪中宋S" panose="0002060004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795" y="3662680"/>
            <a:ext cx="580390" cy="495935"/>
          </a:xfrm>
          <a:prstGeom prst="round2Diag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305" y="5084445"/>
            <a:ext cx="547370" cy="5384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899920" y="556260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活动运营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方案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350520" y="55626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 flipV="1">
            <a:off x="1089660" y="802005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37945" y="5956935"/>
            <a:ext cx="5726430" cy="43751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500">
                <a:cs typeface="汉仪中宋S" panose="00020600040101010101" charset="-122"/>
              </a:rPr>
              <a:t>该课程及</a:t>
            </a:r>
            <a:r>
              <a:rPr lang="zh-CN" altLang="en-US" sz="1500">
                <a:cs typeface="汉仪中宋S" panose="00020600040101010101" charset="-122"/>
              </a:rPr>
              <a:t>试题，可联系平台服务人员进行</a:t>
            </a:r>
            <a:r>
              <a:rPr lang="zh-CN" altLang="en-US" sz="1500">
                <a:cs typeface="汉仪中宋S" panose="00020600040101010101" charset="-122"/>
              </a:rPr>
              <a:t>获取</a:t>
            </a:r>
            <a:endParaRPr lang="zh-CN" altLang="en-US" sz="1500">
              <a:cs typeface="汉仪中宋S" panose="0002060004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1561445" y="1048385"/>
            <a:ext cx="191770" cy="2106930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35000" y="4646295"/>
            <a:ext cx="184150" cy="1951355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4"/>
            </p:custDataLst>
          </p:nvPr>
        </p:nvGraphicFramePr>
        <p:xfrm>
          <a:off x="1131570" y="1397635"/>
          <a:ext cx="8383270" cy="1663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715"/>
                <a:gridCol w="4063365"/>
                <a:gridCol w="1037590"/>
                <a:gridCol w="1061720"/>
                <a:gridCol w="563880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课程</a:t>
                      </a:r>
                      <a:r>
                        <a:rPr lang="zh-CN" altLang="en-US"/>
                        <a:t>名称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课程</a:t>
                      </a:r>
                      <a:r>
                        <a:rPr lang="zh-CN" altLang="en-US"/>
                        <a:t>简介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授课</a:t>
                      </a:r>
                      <a:r>
                        <a:rPr lang="zh-CN" altLang="en-US"/>
                        <a:t>讲师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课程</a:t>
                      </a:r>
                      <a:r>
                        <a:rPr lang="zh-CN" altLang="en-US"/>
                        <a:t>时长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试题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0236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高效提问-提问激发创新思维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/>
                        <a:t>本课程从不同层面来详细讲解高效提问的相关知识和工具模型，并通过精心设计的课后思考与练习巩固课堂成果，让各类学员快速掌握高效提问的底层逻辑，提升提问和创新管理能力，为实现个人成长和组织发展等终极目标而共同努力。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俞平</a:t>
                      </a:r>
                      <a:endParaRPr lang="zh-CN" altLang="en-US" sz="1200"/>
                    </a:p>
                    <a:p>
                      <a:pPr algn="ctr">
                        <a:buNone/>
                      </a:pPr>
                      <a:r>
                        <a:rPr lang="zh-CN" altLang="en-US" sz="1200"/>
                        <a:t>敏捷领导力教练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0小时40分24秒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有</a:t>
                      </a:r>
                      <a:endParaRPr lang="zh-CN" altLang="en-US" sz="14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图片 3" descr="750X4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330" y="3623945"/>
            <a:ext cx="3784600" cy="21297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47250" y="572770"/>
            <a:ext cx="1076960" cy="6089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899920" y="556260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活动运营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方案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350520" y="55626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 flipV="1">
            <a:off x="1089660" y="802005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37945" y="5956935"/>
            <a:ext cx="5726430" cy="43751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500">
                <a:cs typeface="汉仪中宋S" panose="00020600040101010101" charset="-122"/>
              </a:rPr>
              <a:t>该课程及</a:t>
            </a:r>
            <a:r>
              <a:rPr lang="zh-CN" altLang="en-US" sz="1500">
                <a:cs typeface="汉仪中宋S" panose="00020600040101010101" charset="-122"/>
              </a:rPr>
              <a:t>试题，可联系平台服务人员进行</a:t>
            </a:r>
            <a:r>
              <a:rPr lang="zh-CN" altLang="en-US" sz="1500">
                <a:cs typeface="汉仪中宋S" panose="00020600040101010101" charset="-122"/>
              </a:rPr>
              <a:t>获取</a:t>
            </a:r>
            <a:endParaRPr lang="zh-CN" altLang="en-US" sz="1500">
              <a:cs typeface="汉仪中宋S" panose="0002060004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1561445" y="1048385"/>
            <a:ext cx="191770" cy="2106930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35000" y="4646295"/>
            <a:ext cx="184150" cy="1951355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4"/>
            </p:custDataLst>
          </p:nvPr>
        </p:nvGraphicFramePr>
        <p:xfrm>
          <a:off x="1116330" y="1374775"/>
          <a:ext cx="8422640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4335"/>
                <a:gridCol w="4081780"/>
                <a:gridCol w="1042670"/>
                <a:gridCol w="1067435"/>
                <a:gridCol w="566420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课程</a:t>
                      </a:r>
                      <a:r>
                        <a:rPr lang="zh-CN" altLang="en-US"/>
                        <a:t>名称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课程</a:t>
                      </a:r>
                      <a:r>
                        <a:rPr lang="zh-CN" altLang="en-US"/>
                        <a:t>简介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授课</a:t>
                      </a:r>
                      <a:r>
                        <a:rPr lang="zh-CN" altLang="en-US"/>
                        <a:t>讲师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课程</a:t>
                      </a:r>
                      <a:r>
                        <a:rPr lang="zh-CN" altLang="en-US"/>
                        <a:t>时长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试题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MBTI性格类型在生活及工作中的运用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/>
                        <a:t>为帮助管理者更好认识自己的个性特点，找到提升领导力的秘密，特开发本课程。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许卫</a:t>
                      </a:r>
                      <a:endParaRPr lang="zh-CN" altLang="en-US" sz="1200"/>
                    </a:p>
                    <a:p>
                      <a:pPr algn="ctr">
                        <a:buNone/>
                      </a:pPr>
                      <a:r>
                        <a:rPr lang="zh-CN" altLang="en-US" sz="1200"/>
                        <a:t>人力资源管理实战专家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1小时45分19秒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有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9935845" y="741045"/>
            <a:ext cx="781685" cy="5967730"/>
          </a:xfrm>
          <a:prstGeom prst="rect">
            <a:avLst/>
          </a:prstGeom>
        </p:spPr>
      </p:pic>
      <p:pic>
        <p:nvPicPr>
          <p:cNvPr id="4" name="图片 3" descr="750X4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6330" y="3053080"/>
            <a:ext cx="4849495" cy="27292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899920" y="556260"/>
            <a:ext cx="228155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活动运营</a:t>
            </a:r>
            <a:r>
              <a:rPr lang="zh-CN" altLang="en-US" sz="2600">
                <a:solidFill>
                  <a:schemeClr val="tx1">
                    <a:lumMod val="85000"/>
                    <a:lumOff val="15000"/>
                  </a:schemeClr>
                </a:solidFill>
                <a:latin typeface="汉仪大黑简" panose="02010600000101010101" charset="-122"/>
                <a:ea typeface="汉仪大黑简" panose="02010600000101010101" charset="-122"/>
                <a:cs typeface="汉仪中宋S" panose="00020600040101010101" charset="-122"/>
              </a:rPr>
              <a:t>方案</a:t>
            </a:r>
            <a:endParaRPr lang="zh-CN" altLang="en-US" sz="2600">
              <a:solidFill>
                <a:schemeClr val="tx1">
                  <a:lumMod val="85000"/>
                  <a:lumOff val="15000"/>
                </a:schemeClr>
              </a:solidFill>
              <a:latin typeface="汉仪大黑简" panose="02010600000101010101" charset="-122"/>
              <a:ea typeface="汉仪大黑简" panose="02010600000101010101" charset="-122"/>
              <a:cs typeface="汉仪中宋S" panose="0002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0">
            <a:off x="350520" y="556260"/>
            <a:ext cx="765810" cy="492125"/>
            <a:chOff x="977" y="9946"/>
            <a:chExt cx="1008" cy="543"/>
          </a:xfrm>
          <a:solidFill>
            <a:srgbClr val="474E78"/>
          </a:solidFill>
        </p:grpSpPr>
        <p:sp>
          <p:nvSpPr>
            <p:cNvPr id="21" name="燕尾形 20"/>
            <p:cNvSpPr/>
            <p:nvPr/>
          </p:nvSpPr>
          <p:spPr>
            <a:xfrm>
              <a:off x="977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494" y="9946"/>
              <a:ext cx="491" cy="5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  <a:cs typeface="汉仪中宋S" panose="00020600040101010101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 flipV="1">
            <a:off x="1089660" y="802005"/>
            <a:ext cx="720000" cy="0"/>
          </a:xfrm>
          <a:prstGeom prst="line">
            <a:avLst/>
          </a:prstGeom>
          <a:ln w="3175" cap="sq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337945" y="5956935"/>
            <a:ext cx="5726430" cy="43751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500">
                <a:cs typeface="汉仪中宋S" panose="00020600040101010101" charset="-122"/>
              </a:rPr>
              <a:t>该课程，可联系平台服务人员进行</a:t>
            </a:r>
            <a:r>
              <a:rPr lang="zh-CN" altLang="en-US" sz="1500">
                <a:cs typeface="汉仪中宋S" panose="00020600040101010101" charset="-122"/>
              </a:rPr>
              <a:t>获取</a:t>
            </a:r>
            <a:endParaRPr lang="zh-CN" altLang="en-US" sz="1500">
              <a:cs typeface="汉仪中宋S" panose="0002060004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1561445" y="1048385"/>
            <a:ext cx="191770" cy="2106930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35000" y="4646295"/>
            <a:ext cx="184150" cy="1951355"/>
          </a:xfrm>
          <a:prstGeom prst="rect">
            <a:avLst/>
          </a:prstGeom>
          <a:solidFill>
            <a:srgbClr val="8C9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中宋S" panose="00020600040101010101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4"/>
            </p:custDataLst>
          </p:nvPr>
        </p:nvGraphicFramePr>
        <p:xfrm>
          <a:off x="1116330" y="1198245"/>
          <a:ext cx="8573770" cy="1468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180"/>
                <a:gridCol w="4154805"/>
                <a:gridCol w="1062355"/>
                <a:gridCol w="1085215"/>
                <a:gridCol w="577215"/>
              </a:tblGrid>
              <a:tr h="640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课程</a:t>
                      </a:r>
                      <a:r>
                        <a:rPr lang="zh-CN" altLang="en-US"/>
                        <a:t>名称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课程</a:t>
                      </a:r>
                      <a:r>
                        <a:rPr lang="zh-CN" altLang="en-US"/>
                        <a:t>简介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授课</a:t>
                      </a:r>
                      <a:r>
                        <a:rPr lang="zh-CN" altLang="en-US"/>
                        <a:t>讲师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课程</a:t>
                      </a:r>
                      <a:r>
                        <a:rPr lang="zh-CN" altLang="en-US"/>
                        <a:t>时长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试题</a:t>
                      </a:r>
                      <a:endParaRPr lang="zh-CN" altLang="en-US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8286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告别低效模式，与ChatGPT开启高效工作模式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/>
                        <a:t>“告别低效模式，与ChatGPT开启高效工作模式！”为主题的课程。内容包括但不限于销售决策、产品设计、报告编写、人力资源培训、数据分析、文本信息提炼等各个领域。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常亚南</a:t>
                      </a:r>
                      <a:endParaRPr lang="zh-CN" altLang="en-US" sz="1200"/>
                    </a:p>
                    <a:p>
                      <a:pPr algn="ctr">
                        <a:buNone/>
                      </a:pPr>
                      <a:r>
                        <a:rPr lang="zh-CN" altLang="en-US" sz="1200"/>
                        <a:t>办公软件实战应用专家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2小时17分24秒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无</a:t>
                      </a:r>
                      <a:endParaRPr lang="zh-CN" altLang="en-US" sz="120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图片 1" descr="750X4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330" y="3094990"/>
            <a:ext cx="4722495" cy="2656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0051415" y="556260"/>
            <a:ext cx="759460" cy="61683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10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11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12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13.xml><?xml version="1.0" encoding="utf-8"?>
<p:tagLst xmlns:p="http://schemas.openxmlformats.org/presentationml/2006/main">
  <p:tag name="KSO_WM_DIAGRAM_VIRTUALLY_FRAME" val="{&quot;height&quot;:343.75,&quot;left&quot;:403.8,&quot;top&quot;:144.9,&quot;width&quot;:519.85}"/>
</p:tagLst>
</file>

<file path=ppt/tags/tag14.xml><?xml version="1.0" encoding="utf-8"?>
<p:tagLst xmlns:p="http://schemas.openxmlformats.org/presentationml/2006/main">
  <p:tag name="KSO_WM_DIAGRAM_VIRTUALLY_FRAME" val="{&quot;height&quot;:343.75,&quot;left&quot;:403.8,&quot;top&quot;:144.9,&quot;width&quot;:519.85}"/>
</p:tagLst>
</file>

<file path=ppt/tags/tag15.xml><?xml version="1.0" encoding="utf-8"?>
<p:tagLst xmlns:p="http://schemas.openxmlformats.org/presentationml/2006/main">
  <p:tag name="KSO_WM_DIAGRAM_VIRTUALLY_FRAME" val="{&quot;height&quot;:343.75,&quot;left&quot;:403.8,&quot;top&quot;:144.9,&quot;width&quot;:519.85}"/>
</p:tagLst>
</file>

<file path=ppt/tags/tag16.xml><?xml version="1.0" encoding="utf-8"?>
<p:tagLst xmlns:p="http://schemas.openxmlformats.org/presentationml/2006/main">
  <p:tag name="KSO_WM_DIAGRAM_VIRTUALLY_FRAME" val="{&quot;height&quot;:343.75,&quot;left&quot;:403.8,&quot;top&quot;:144.9,&quot;width&quot;:519.85}"/>
</p:tagLst>
</file>

<file path=ppt/tags/tag17.xml><?xml version="1.0" encoding="utf-8"?>
<p:tagLst xmlns:p="http://schemas.openxmlformats.org/presentationml/2006/main">
  <p:tag name="KSO_WM_DIAGRAM_VIRTUALLY_FRAME" val="{&quot;height&quot;:343.75,&quot;left&quot;:403.8,&quot;top&quot;:144.9,&quot;width&quot;:519.85}"/>
</p:tagLst>
</file>

<file path=ppt/tags/tag18.xml><?xml version="1.0" encoding="utf-8"?>
<p:tagLst xmlns:p="http://schemas.openxmlformats.org/presentationml/2006/main">
  <p:tag name="KSO_WM_DIAGRAM_VIRTUALLY_FRAME" val="{&quot;height&quot;:343.75,&quot;left&quot;:403.8,&quot;top&quot;:144.9,&quot;width&quot;:519.85}"/>
</p:tagLst>
</file>

<file path=ppt/tags/tag19.xml><?xml version="1.0" encoding="utf-8"?>
<p:tagLst xmlns:p="http://schemas.openxmlformats.org/presentationml/2006/main">
  <p:tag name="KSO_WM_DIAGRAM_VIRTUALLY_FRAME" val="{&quot;height&quot;:343.75,&quot;left&quot;:403.8,&quot;top&quot;:144.9,&quot;width&quot;:519.85}"/>
</p:tagLst>
</file>

<file path=ppt/tags/tag2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20.xml><?xml version="1.0" encoding="utf-8"?>
<p:tagLst xmlns:p="http://schemas.openxmlformats.org/presentationml/2006/main">
  <p:tag name="KSO_WM_DIAGRAM_VIRTUALLY_FRAME" val="{&quot;height&quot;:343.75,&quot;left&quot;:403.8,&quot;top&quot;:144.9,&quot;width&quot;:519.85}"/>
</p:tagLst>
</file>

<file path=ppt/tags/tag21.xml><?xml version="1.0" encoding="utf-8"?>
<p:tagLst xmlns:p="http://schemas.openxmlformats.org/presentationml/2006/main">
  <p:tag name="KSO_WM_DIAGRAM_VIRTUALLY_FRAME" val="{&quot;height&quot;:326.95,&quot;left&quot;:54.35,&quot;top&quot;:140.25,&quot;width&quot;:837.05}"/>
</p:tagLst>
</file>

<file path=ppt/tags/tag22.xml><?xml version="1.0" encoding="utf-8"?>
<p:tagLst xmlns:p="http://schemas.openxmlformats.org/presentationml/2006/main">
  <p:tag name="KSO_WM_DIAGRAM_VIRTUALLY_FRAME" val="{&quot;height&quot;:326.95,&quot;left&quot;:54.35,&quot;top&quot;:140.25,&quot;width&quot;:837.05}"/>
</p:tagLst>
</file>

<file path=ppt/tags/tag23.xml><?xml version="1.0" encoding="utf-8"?>
<p:tagLst xmlns:p="http://schemas.openxmlformats.org/presentationml/2006/main">
  <p:tag name="KSO_WM_DIAGRAM_VIRTUALLY_FRAME" val="{&quot;height&quot;:326.95,&quot;left&quot;:54.35,&quot;top&quot;:140.25,&quot;width&quot;:837.05}"/>
</p:tagLst>
</file>

<file path=ppt/tags/tag24.xml><?xml version="1.0" encoding="utf-8"?>
<p:tagLst xmlns:p="http://schemas.openxmlformats.org/presentationml/2006/main">
  <p:tag name="KSO_WM_DIAGRAM_VIRTUALLY_FRAME" val="{&quot;height&quot;:326.95,&quot;left&quot;:54.35,&quot;top&quot;:140.25,&quot;width&quot;:837.05}"/>
</p:tagLst>
</file>

<file path=ppt/tags/tag25.xml><?xml version="1.0" encoding="utf-8"?>
<p:tagLst xmlns:p="http://schemas.openxmlformats.org/presentationml/2006/main">
  <p:tag name="KSO_WM_DIAGRAM_VIRTUALLY_FRAME" val="{&quot;height&quot;:326.95,&quot;left&quot;:54.35,&quot;top&quot;:140.25,&quot;width&quot;:837.05}"/>
</p:tagLst>
</file>

<file path=ppt/tags/tag26.xml><?xml version="1.0" encoding="utf-8"?>
<p:tagLst xmlns:p="http://schemas.openxmlformats.org/presentationml/2006/main">
  <p:tag name="KSO_WM_DIAGRAM_VIRTUALLY_FRAME" val="{&quot;height&quot;:326.95,&quot;left&quot;:54.35,&quot;top&quot;:140.25,&quot;width&quot;:837.05}"/>
</p:tagLst>
</file>

<file path=ppt/tags/tag27.xml><?xml version="1.0" encoding="utf-8"?>
<p:tagLst xmlns:p="http://schemas.openxmlformats.org/presentationml/2006/main">
  <p:tag name="KSO_WM_DIAGRAM_VIRTUALLY_FRAME" val="{&quot;height&quot;:326.95,&quot;left&quot;:54.35,&quot;top&quot;:140.25,&quot;width&quot;:837.05}"/>
</p:tagLst>
</file>

<file path=ppt/tags/tag28.xml><?xml version="1.0" encoding="utf-8"?>
<p:tagLst xmlns:p="http://schemas.openxmlformats.org/presentationml/2006/main">
  <p:tag name="KSO_WM_DIAGRAM_VIRTUALLY_FRAME" val="{&quot;height&quot;:326.95,&quot;left&quot;:54.35,&quot;top&quot;:140.25,&quot;width&quot;:837.05}"/>
</p:tagLst>
</file>

<file path=ppt/tags/tag29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3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30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31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32.xml><?xml version="1.0" encoding="utf-8"?>
<p:tagLst xmlns:p="http://schemas.openxmlformats.org/presentationml/2006/main">
  <p:tag name="TABLE_ENDDRAG_ORIGIN_RECT" val="660*128"/>
  <p:tag name="TABLE_ENDDRAG_RECT" val="89*110*660*128"/>
</p:tagLst>
</file>

<file path=ppt/tags/tag33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34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35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36.xml><?xml version="1.0" encoding="utf-8"?>
<p:tagLst xmlns:p="http://schemas.openxmlformats.org/presentationml/2006/main">
  <p:tag name="TABLE_ENDDRAG_ORIGIN_RECT" val="663*93"/>
  <p:tag name="TABLE_ENDDRAG_RECT" val="87*108*663*93"/>
</p:tagLst>
</file>

<file path=ppt/tags/tag37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38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39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4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40.xml><?xml version="1.0" encoding="utf-8"?>
<p:tagLst xmlns:p="http://schemas.openxmlformats.org/presentationml/2006/main">
  <p:tag name="TABLE_ENDDRAG_ORIGIN_RECT" val="675*113"/>
  <p:tag name="TABLE_ENDDRAG_RECT" val="87*94*675*113"/>
</p:tagLst>
</file>

<file path=ppt/tags/tag41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42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43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44.xml><?xml version="1.0" encoding="utf-8"?>
<p:tagLst xmlns:p="http://schemas.openxmlformats.org/presentationml/2006/main">
  <p:tag name="KSO_WM_DIAGRAM_VIRTUALLY_FRAME" val="{&quot;height&quot;:300.35,&quot;left&quot;:127.85,&quot;top&quot;:153.4,&quot;width&quot;:761.95}"/>
</p:tagLst>
</file>

<file path=ppt/tags/tag45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46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47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48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49.xml><?xml version="1.0" encoding="utf-8"?>
<p:tagLst xmlns:p="http://schemas.openxmlformats.org/presentationml/2006/main">
  <p:tag name="KSO_WM_DIAGRAM_VIRTUALLY_FRAME" val="{&quot;height&quot;:300.35,&quot;left&quot;:127.85,&quot;top&quot;:153.4,&quot;width&quot;:761.95}"/>
</p:tagLst>
</file>

<file path=ppt/tags/tag5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50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53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54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55.xml><?xml version="1.0" encoding="utf-8"?>
<p:tagLst xmlns:p="http://schemas.openxmlformats.org/presentationml/2006/main">
  <p:tag name="KSO_WM_DIAGRAM_VIRTUALLY_FRAME" val="{&quot;height&quot;:300.35,&quot;left&quot;:127.85,&quot;top&quot;:153.4,&quot;width&quot;:761.95}"/>
</p:tagLst>
</file>

<file path=ppt/tags/tag56.xml><?xml version="1.0" encoding="utf-8"?>
<p:tagLst xmlns:p="http://schemas.openxmlformats.org/presentationml/2006/main">
  <p:tag name="KSO_WM_DIAGRAM_VIRTUALLY_FRAME" val="{&quot;height&quot;:352.925,&quot;left&quot;:71.275,&quot;top&quot;:149.925,&quot;width&quot;:818.225}"/>
</p:tagLst>
</file>

<file path=ppt/tags/tag57.xml><?xml version="1.0" encoding="utf-8"?>
<p:tagLst xmlns:p="http://schemas.openxmlformats.org/presentationml/2006/main">
  <p:tag name="COMMONDATA" val="eyJoZGlkIjoiOGM4NmY2ZjM1MDRlZGE2OGJjYmZiMTc3MmJmYmYyZWEifQ=="/>
  <p:tag name="KSO_WPP_MARK_KEY" val="7456a72e-0021-4ed9-8d8e-81af05280182"/>
  <p:tag name="commondata" val="eyJjb3VudCI6MSwiaGRpZCI6IjYyYTUxMWMzZTEwYjY2ZDIyNDM0MGY2YWQ2YWVlNjZlIiwidXNlckNvdW50IjoxfQ=="/>
  <p:tag name="resource_record_key" val="{&quot;13&quot;:[4364974,20174678]}"/>
</p:tagLst>
</file>

<file path=ppt/tags/tag6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7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8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ags/tag9.xml><?xml version="1.0" encoding="utf-8"?>
<p:tagLst xmlns:p="http://schemas.openxmlformats.org/presentationml/2006/main">
  <p:tag name="KSO_WM_DIAGRAM_VIRTUALLY_FRAME" val="{&quot;height&quot;:250.025,&quot;left&quot;:70.05,&quot;top&quot;:255.175,&quot;width&quot;:83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中宋S"/>
        <a:ea typeface=""/>
        <a:cs typeface=""/>
        <a:font script="Jpan" typeface="ＭＳ Ｐゴシック"/>
        <a:font script="Hang" typeface="맑은 고딕"/>
        <a:font script="Hans" typeface="汉仪中宋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S"/>
        <a:ea typeface=""/>
        <a:cs typeface=""/>
        <a:font script="Jpan" typeface="ＭＳ Ｐゴシック"/>
        <a:font script="Hang" typeface="맑은 고딕"/>
        <a:font script="Hans" typeface="汉仪中宋S"/>
        <a:font script="Hant" typeface="新細明體"/>
        <a:font script="Arab" typeface="汉仪中宋S"/>
        <a:font script="Hebr" typeface="汉仪中宋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S"/>
        <a:ea typeface=""/>
        <a:cs typeface=""/>
        <a:font script="Jpan" typeface="ＭＳ Ｐゴシック"/>
        <a:font script="Hang" typeface="맑은 고딕"/>
        <a:font script="Hans" typeface="汉仪中宋S"/>
        <a:font script="Hant" typeface="新細明體"/>
        <a:font script="Arab" typeface="汉仪中宋S"/>
        <a:font script="Hebr" typeface="汉仪中宋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宋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宋S"/>
        <a:ea typeface=""/>
        <a:cs typeface=""/>
        <a:font script="Jpan" typeface="ＭＳ Ｐゴシック"/>
        <a:font script="Hang" typeface="맑은 고딕"/>
        <a:font script="Hans" typeface="汉仪中宋S"/>
        <a:font script="Hant" typeface="新細明體"/>
        <a:font script="Arab" typeface="汉仪中宋S"/>
        <a:font script="Hebr" typeface="汉仪中宋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宋S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1196</Words>
  <Application>WPS 演示</Application>
  <PresentationFormat>宽屏</PresentationFormat>
  <Paragraphs>166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汉仪中宋S</vt:lpstr>
      <vt:lpstr>汉仪大黑简</vt:lpstr>
      <vt:lpstr>黑体</vt:lpstr>
      <vt:lpstr>Wingdings</vt:lpstr>
      <vt:lpstr>Arial</vt:lpstr>
      <vt:lpstr>Source Han Sans CN Bold</vt:lpstr>
      <vt:lpstr>新宋体</vt:lpstr>
      <vt:lpstr>微软雅黑</vt:lpstr>
      <vt:lpstr>Arial Unicode MS</vt:lpstr>
      <vt:lpstr>汉仪中宋S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～～～</cp:lastModifiedBy>
  <cp:revision>73</cp:revision>
  <dcterms:created xsi:type="dcterms:W3CDTF">2022-08-28T03:01:00Z</dcterms:created>
  <dcterms:modified xsi:type="dcterms:W3CDTF">2024-08-12T02:14:03Z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54A8F59F6B16411FA77BF533436B0675_11</vt:lpwstr>
  </property>
  <property fmtid="{D5CDD505-2E9C-101B-9397-08002B2CF9AE}" pid="3" name="KSOProductBuildVer">
    <vt:lpwstr>2052-12.1.0.17140</vt:lpwstr>
  </property>
  <property fmtid="{D5CDD505-2E9C-101B-9397-08002B2CF9AE}" pid="4" name="KSOTemplateUUID">
    <vt:lpwstr>v1.0_mb_5X8QyZql7u6lx/sb7+w5Lg==</vt:lpwstr>
  </property>
</Properties>
</file>