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839" r:id="rId5"/>
    <p:sldId id="308" r:id="rId6"/>
    <p:sldId id="260" r:id="rId7"/>
    <p:sldId id="973" r:id="rId8"/>
    <p:sldId id="988" r:id="rId9"/>
    <p:sldId id="971" r:id="rId10"/>
    <p:sldId id="974" r:id="rId11"/>
    <p:sldId id="975" r:id="rId12"/>
    <p:sldId id="977" r:id="rId13"/>
    <p:sldId id="978" r:id="rId14"/>
    <p:sldId id="989" r:id="rId15"/>
    <p:sldId id="979" r:id="rId16"/>
    <p:sldId id="976" r:id="rId17"/>
    <p:sldId id="980" r:id="rId18"/>
    <p:sldId id="981" r:id="rId19"/>
    <p:sldId id="985" r:id="rId20"/>
    <p:sldId id="986" r:id="rId21"/>
    <p:sldId id="984" r:id="rId22"/>
    <p:sldId id="983" r:id="rId23"/>
    <p:sldId id="849" r:id="rId24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93C"/>
    <a:srgbClr val="484F59"/>
    <a:srgbClr val="1FC0A1"/>
    <a:srgbClr val="3AB0D6"/>
    <a:srgbClr val="E89EB8"/>
    <a:srgbClr val="DF83A1"/>
    <a:srgbClr val="BE4D6E"/>
    <a:srgbClr val="53DCDC"/>
    <a:srgbClr val="51D0EB"/>
    <a:srgbClr val="E5E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1212" autoAdjust="0"/>
  </p:normalViewPr>
  <p:slideViewPr>
    <p:cSldViewPr snapToGrid="0">
      <p:cViewPr varScale="1">
        <p:scale>
          <a:sx n="91" d="100"/>
          <a:sy n="91" d="100"/>
        </p:scale>
        <p:origin x="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78796-0D0B-46A9-BACC-B816B811F92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DDDAE-9ADD-4E02-B3DA-88010052A7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-5784" y="0"/>
            <a:ext cx="8257962" cy="6858000"/>
          </a:xfrm>
          <a:custGeom>
            <a:avLst/>
            <a:gdLst>
              <a:gd name="connsiteX0" fmla="*/ 0 w 8257962"/>
              <a:gd name="connsiteY0" fmla="*/ 0 h 6858000"/>
              <a:gd name="connsiteX1" fmla="*/ 3396541 w 8257962"/>
              <a:gd name="connsiteY1" fmla="*/ 0 h 6858000"/>
              <a:gd name="connsiteX2" fmla="*/ 4775200 w 8257962"/>
              <a:gd name="connsiteY2" fmla="*/ 0 h 6858000"/>
              <a:gd name="connsiteX3" fmla="*/ 8257962 w 8257962"/>
              <a:gd name="connsiteY3" fmla="*/ 0 h 6858000"/>
              <a:gd name="connsiteX4" fmla="*/ 4985599 w 8257962"/>
              <a:gd name="connsiteY4" fmla="*/ 6858000 h 6858000"/>
              <a:gd name="connsiteX5" fmla="*/ 4775200 w 8257962"/>
              <a:gd name="connsiteY5" fmla="*/ 6858000 h 6858000"/>
              <a:gd name="connsiteX6" fmla="*/ 124178 w 8257962"/>
              <a:gd name="connsiteY6" fmla="*/ 6858000 h 6858000"/>
              <a:gd name="connsiteX7" fmla="*/ 0 w 82579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57962" h="6858000">
                <a:moveTo>
                  <a:pt x="0" y="0"/>
                </a:moveTo>
                <a:lnTo>
                  <a:pt x="3396541" y="0"/>
                </a:lnTo>
                <a:lnTo>
                  <a:pt x="4775200" y="0"/>
                </a:lnTo>
                <a:lnTo>
                  <a:pt x="8257962" y="0"/>
                </a:lnTo>
                <a:lnTo>
                  <a:pt x="4985599" y="6858000"/>
                </a:lnTo>
                <a:lnTo>
                  <a:pt x="4775200" y="6858000"/>
                </a:lnTo>
                <a:lnTo>
                  <a:pt x="124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32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978775" y="0"/>
            <a:ext cx="42132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PTMON slide">
    <p:bg>
      <p:bgPr>
        <a:solidFill>
          <a:srgbClr val="9DC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/>
          <p:cNvSpPr>
            <a:spLocks noGrp="1"/>
          </p:cNvSpPr>
          <p:nvPr>
            <p:ph type="pic" idx="12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400" b="1"/>
            </a:lvl1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/>
              <a:t>Click icon to add picture</a:t>
            </a:r>
            <a:endParaRPr 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D916-6137-4DFD-AE05-87F38C044FD3}" type="datetime1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0856-4015-48BB-B557-6A13EA64085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825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F155-E8D3-43B8-B5AF-A3CADE57593F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0856-4015-48BB-B557-6A13EA640852}" type="slidenum">
              <a:rPr lang="en-US" smtClean="0"/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91517" y="1224517"/>
            <a:ext cx="4408968" cy="4408968"/>
          </a:xfrm>
          <a:custGeom>
            <a:avLst/>
            <a:gdLst>
              <a:gd name="connsiteX0" fmla="*/ 2204484 w 4408968"/>
              <a:gd name="connsiteY0" fmla="*/ 0 h 4408968"/>
              <a:gd name="connsiteX1" fmla="*/ 4408968 w 4408968"/>
              <a:gd name="connsiteY1" fmla="*/ 2204484 h 4408968"/>
              <a:gd name="connsiteX2" fmla="*/ 2204484 w 4408968"/>
              <a:gd name="connsiteY2" fmla="*/ 4408968 h 4408968"/>
              <a:gd name="connsiteX3" fmla="*/ 0 w 4408968"/>
              <a:gd name="connsiteY3" fmla="*/ 2204484 h 44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8968" h="4408968">
                <a:moveTo>
                  <a:pt x="2204484" y="0"/>
                </a:moveTo>
                <a:lnTo>
                  <a:pt x="4408968" y="2204484"/>
                </a:lnTo>
                <a:lnTo>
                  <a:pt x="2204484" y="4408968"/>
                </a:lnTo>
                <a:lnTo>
                  <a:pt x="0" y="2204484"/>
                </a:lnTo>
                <a:close/>
              </a:path>
            </a:pathLst>
          </a:custGeom>
          <a:pattFill prst="pct25">
            <a:fgClr>
              <a:srgbClr val="808080"/>
            </a:fgClr>
            <a:bgClr>
              <a:srgbClr val="EAEAEA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43B3-A00E-4981-BFBD-6D0777AC1F18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0856-4015-48BB-B557-6A13EA6408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2988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-1" y="609600"/>
            <a:ext cx="8628342" cy="5638800"/>
          </a:xfrm>
          <a:custGeom>
            <a:avLst/>
            <a:gdLst>
              <a:gd name="connsiteX0" fmla="*/ 0 w 8628342"/>
              <a:gd name="connsiteY0" fmla="*/ 0 h 5638800"/>
              <a:gd name="connsiteX1" fmla="*/ 588001 w 8628342"/>
              <a:gd name="connsiteY1" fmla="*/ 0 h 5638800"/>
              <a:gd name="connsiteX2" fmla="*/ 8040341 w 8628342"/>
              <a:gd name="connsiteY2" fmla="*/ 0 h 5638800"/>
              <a:gd name="connsiteX3" fmla="*/ 8628342 w 8628342"/>
              <a:gd name="connsiteY3" fmla="*/ 0 h 5638800"/>
              <a:gd name="connsiteX4" fmla="*/ 5741582 w 8628342"/>
              <a:gd name="connsiteY4" fmla="*/ 5634402 h 5638800"/>
              <a:gd name="connsiteX5" fmla="*/ 5741582 w 8628342"/>
              <a:gd name="connsiteY5" fmla="*/ 5638800 h 5638800"/>
              <a:gd name="connsiteX6" fmla="*/ 5153581 w 8628342"/>
              <a:gd name="connsiteY6" fmla="*/ 5638800 h 5638800"/>
              <a:gd name="connsiteX7" fmla="*/ 588001 w 8628342"/>
              <a:gd name="connsiteY7" fmla="*/ 5638800 h 5638800"/>
              <a:gd name="connsiteX8" fmla="*/ 0 w 8628342"/>
              <a:gd name="connsiteY8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8342" h="5638800">
                <a:moveTo>
                  <a:pt x="0" y="0"/>
                </a:moveTo>
                <a:lnTo>
                  <a:pt x="588001" y="0"/>
                </a:lnTo>
                <a:lnTo>
                  <a:pt x="8040341" y="0"/>
                </a:lnTo>
                <a:lnTo>
                  <a:pt x="8628342" y="0"/>
                </a:lnTo>
                <a:lnTo>
                  <a:pt x="5741582" y="5634402"/>
                </a:lnTo>
                <a:lnTo>
                  <a:pt x="5741582" y="5638800"/>
                </a:lnTo>
                <a:lnTo>
                  <a:pt x="5153581" y="5638800"/>
                </a:lnTo>
                <a:lnTo>
                  <a:pt x="588001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400">
                <a:solidFill>
                  <a:schemeClr val="tx1"/>
                </a:solidFill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12456" y="960438"/>
            <a:ext cx="3970338" cy="49196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810018" y="1979613"/>
            <a:ext cx="2649538" cy="21066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3458371" y="4085851"/>
            <a:ext cx="2649538" cy="21066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03642" y="1979426"/>
            <a:ext cx="2649538" cy="21066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751995" y="4085664"/>
            <a:ext cx="2649538" cy="21066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878762" y="566738"/>
            <a:ext cx="3738362" cy="57292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6A6D916-6137-4DFD-AE05-87F38C044FD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986" y="6356350"/>
            <a:ext cx="467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A1B0856-4015-48BB-B557-6A13EA64085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3" Type="http://schemas.openxmlformats.org/officeDocument/2006/relationships/hyperlink" Target="https://business.facebook.com/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5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3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hyperlink" Target="https://www.nxcloud.com/client/login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idx="12"/>
          </p:nvPr>
        </p:nvPicPr>
        <p:blipFill>
          <a:blip r:embed="rId1">
            <a:alphaModFix amt="90000"/>
          </a:blip>
          <a:srcRect t="19630" b="26916"/>
          <a:stretch>
            <a:fillRect/>
          </a:stretch>
        </p:blipFill>
        <p:spPr>
          <a:xfrm>
            <a:off x="0" y="0"/>
            <a:ext cx="12191365" cy="432625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753610" y="2517140"/>
            <a:ext cx="2550160" cy="2569210"/>
            <a:chOff x="6303" y="3183"/>
            <a:chExt cx="6210" cy="6210"/>
          </a:xfrm>
        </p:grpSpPr>
        <p:sp>
          <p:nvSpPr>
            <p:cNvPr id="10" name="椭圆 9"/>
            <p:cNvSpPr/>
            <p:nvPr/>
          </p:nvSpPr>
          <p:spPr>
            <a:xfrm>
              <a:off x="6303" y="3183"/>
              <a:ext cx="6211" cy="6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l"/>
              <a:endParaRPr lang="zh-CN"/>
            </a:p>
          </p:txBody>
        </p:sp>
        <p:sp>
          <p:nvSpPr>
            <p:cNvPr id="9" name="椭圆 8"/>
            <p:cNvSpPr/>
            <p:nvPr/>
          </p:nvSpPr>
          <p:spPr>
            <a:xfrm>
              <a:off x="6518" y="3399"/>
              <a:ext cx="5780" cy="5780"/>
            </a:xfrm>
            <a:prstGeom prst="ellipse">
              <a:avLst/>
            </a:prstGeom>
            <a:solidFill>
              <a:srgbClr val="9DC93C"/>
            </a:solidFill>
            <a:ln>
              <a:noFill/>
            </a:ln>
          </p:spPr>
          <p:txBody>
            <a:bodyPr anchor="ctr"/>
            <a:lstStyle/>
            <a:p>
              <a:pPr algn="l"/>
              <a:endParaRPr lang="zh-CN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390" y="3121025"/>
            <a:ext cx="1753235" cy="13633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818765" y="1310640"/>
            <a:ext cx="642048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出海通信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·</a:t>
            </a:r>
            <a:r>
              <a:rPr 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就找牛信</a:t>
            </a:r>
            <a:endParaRPr lang="zh-C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7925" y="5227320"/>
            <a:ext cx="2214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牛信网络科技有限公司</a:t>
            </a:r>
            <a:endParaRPr 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53355" y="5595620"/>
            <a:ext cx="1718310" cy="3067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www.nxcloud.com</a:t>
            </a:r>
            <a:endParaRPr 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维护业务信息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0000" y="1792847"/>
            <a:ext cx="3310814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五、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填写显示名称（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的账号名称）、业务类型和公司简介。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 rotWithShape="1">
          <a:blip r:embed="rId4"/>
          <a:srcRect t="7195"/>
          <a:stretch>
            <a:fillRect/>
          </a:stretch>
        </p:blipFill>
        <p:spPr>
          <a:xfrm>
            <a:off x="4820572" y="1516311"/>
            <a:ext cx="3168650" cy="4264263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 rotWithShape="1">
          <a:blip r:embed="rId5"/>
          <a:srcRect t="7401"/>
          <a:stretch>
            <a:fillRect/>
          </a:stretch>
        </p:blipFill>
        <p:spPr>
          <a:xfrm>
            <a:off x="8317114" y="1516311"/>
            <a:ext cx="3168650" cy="42544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75105" y="3775249"/>
            <a:ext cx="3360604" cy="1836199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显示名称必须和公司名称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业务强相关（网站上需体现关键词），否则可能无法通过审核！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绑定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验证商业号码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3806" y="1246723"/>
            <a:ext cx="3715352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六、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输入用于绑定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的商业号码，选择验证方式（可选语音或短信验证），验证通过即注册完成！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 rotWithShape="1">
          <a:blip r:embed="rId3"/>
          <a:srcRect t="9119"/>
          <a:stretch>
            <a:fillRect/>
          </a:stretch>
        </p:blipFill>
        <p:spPr>
          <a:xfrm>
            <a:off x="8432188" y="1949704"/>
            <a:ext cx="3149245" cy="347674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64868" y="1952615"/>
            <a:ext cx="3149246" cy="3473831"/>
            <a:chOff x="1258384" y="1843002"/>
            <a:chExt cx="3020121" cy="3331397"/>
          </a:xfrm>
        </p:grpSpPr>
        <p:pic>
          <p:nvPicPr>
            <p:cNvPr id="13" name="图片 12"/>
            <p:cNvPicPr/>
            <p:nvPr/>
          </p:nvPicPr>
          <p:blipFill rotWithShape="1">
            <a:blip r:embed="rId4"/>
            <a:srcRect t="9192"/>
            <a:stretch>
              <a:fillRect/>
            </a:stretch>
          </p:blipFill>
          <p:spPr>
            <a:xfrm>
              <a:off x="1258384" y="1843002"/>
              <a:ext cx="3020121" cy="33313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 l="5750" t="17852" r="3066" b="6082"/>
            <a:stretch>
              <a:fillRect/>
            </a:stretch>
          </p:blipFill>
          <p:spPr>
            <a:xfrm>
              <a:off x="1435750" y="2493976"/>
              <a:ext cx="2626583" cy="2580172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900000" y="3135833"/>
            <a:ext cx="3542965" cy="3128861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建议绑定用户所在国家的本地号码进行注册，有利于提升用户体验感（</a:t>
            </a:r>
            <a:r>
              <a:rPr lang="en-US" altLang="zh-CN" sz="1400" b="1" dirty="0" err="1">
                <a:solidFill>
                  <a:srgbClr val="9DC93C"/>
                </a:solidFill>
                <a:latin typeface="微软雅黑" panose="020B0503020204020204" charset="-122"/>
                <a:ea typeface="微软雅黑" panose="020B0503020204020204" charset="-122"/>
              </a:rPr>
              <a:t>NXCloud</a:t>
            </a:r>
            <a:r>
              <a:rPr lang="zh-CN" altLang="en-US" sz="1400" b="1" dirty="0">
                <a:solidFill>
                  <a:srgbClr val="9DC93C"/>
                </a:solidFill>
                <a:latin typeface="微软雅黑" panose="020B0503020204020204" charset="-122"/>
                <a:ea typeface="微软雅黑" panose="020B0503020204020204" charset="-122"/>
              </a:rPr>
              <a:t>提供本地号码注册服务，详情请咨询您的客户经理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绑定中国号码请选择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语音验证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！！中国号码有几率接收不到验证码，可尝试多发送几次或更换号码。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查看号码状态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570" y="1222375"/>
            <a:ext cx="3013710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七、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关闭注册窗口，刚才注册的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号码会自动添加到对应的应用下；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点击右侧的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按钮，可查看号码的当前状态。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47157"/>
          <a:stretch>
            <a:fillRect/>
          </a:stretch>
        </p:blipFill>
        <p:spPr>
          <a:xfrm>
            <a:off x="3980815" y="5485765"/>
            <a:ext cx="7473950" cy="6667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24205" y="4117975"/>
            <a:ext cx="3013075" cy="2034540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no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显示名称由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WhatsApp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团队审核，请耐心等待审核结果。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若您的主体还未认证，请尽快进行认证。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815" y="1598930"/>
            <a:ext cx="7407910" cy="36601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C93C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2612617" y="3669247"/>
            <a:ext cx="153175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79425" y="-1890395"/>
            <a:ext cx="19024600" cy="4302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47942" y="2409669"/>
            <a:ext cx="6496115" cy="1526934"/>
            <a:chOff x="2055900" y="2959950"/>
            <a:chExt cx="6496115" cy="1526934"/>
          </a:xfrm>
        </p:grpSpPr>
        <p:sp>
          <p:nvSpPr>
            <p:cNvPr id="23" name="TextBox 22"/>
            <p:cNvSpPr txBox="1"/>
            <p:nvPr/>
          </p:nvSpPr>
          <p:spPr>
            <a:xfrm>
              <a:off x="2055900" y="2959950"/>
              <a:ext cx="649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微软雅黑" panose="020B0503020204020204" charset="-122"/>
                  <a:cs typeface="+mj-cs"/>
                </a:rPr>
                <a:t>Chapter 3</a:t>
              </a:r>
              <a:endParaRPr lang="en-I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84644" y="3840553"/>
              <a:ext cx="4914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企业认证</a:t>
              </a:r>
              <a:endParaRPr lang="zh-CN" altLang="en-US" sz="36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入口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93" y="2071352"/>
            <a:ext cx="300592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打开网页</a:t>
            </a:r>
            <a:r>
              <a:rPr lang="en-US" altLang="zh-CN" u="sng" dirty="0">
                <a:hlinkClick r:id="rId3"/>
              </a:rPr>
              <a:t>https://business.facebook.com/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使用您的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FB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账号登录，点击左下角的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齿轮图标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开始企业设置（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business setting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4144470" y="1738858"/>
            <a:ext cx="7270537" cy="36168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入口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3665" y="2368549"/>
            <a:ext cx="2993994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在左侧菜单栏中点击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Security Center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右侧界面中找到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绑定的企业主体；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Start verification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3793519" y="1821305"/>
            <a:ext cx="7634376" cy="37978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企业信息确认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 rotWithShape="1">
          <a:blip r:embed="rId3"/>
          <a:srcRect l="31905" t="8722" r="33279" b="11008"/>
          <a:stretch>
            <a:fillRect/>
          </a:stretch>
        </p:blipFill>
        <p:spPr>
          <a:xfrm>
            <a:off x="4688290" y="1246941"/>
            <a:ext cx="3042629" cy="348971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 rotWithShape="1">
          <a:blip r:embed="rId4"/>
          <a:srcRect l="32142" t="9733" r="33326" b="55131"/>
          <a:stretch>
            <a:fillRect/>
          </a:stretch>
        </p:blipFill>
        <p:spPr>
          <a:xfrm>
            <a:off x="4688291" y="5001675"/>
            <a:ext cx="3042628" cy="15400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93601" y="2576298"/>
            <a:ext cx="3616634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Get started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选择企业所在的国家；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系统会自动关联并填写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的企业信息，请核对信息。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 rotWithShape="1">
          <a:blip r:embed="rId5"/>
          <a:srcRect l="33392" t="2212" r="34701" b="3236"/>
          <a:stretch>
            <a:fillRect/>
          </a:stretch>
        </p:blipFill>
        <p:spPr>
          <a:xfrm>
            <a:off x="7881764" y="1210267"/>
            <a:ext cx="3616635" cy="53315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企业信息确认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5697" y="2576298"/>
            <a:ext cx="3649912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匹配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meta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官方登记的企业信息；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如果未找到对应的，可以选最后的不在列选项（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My organization isn’t listed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 rotWithShape="1">
          <a:blip r:embed="rId3"/>
          <a:srcRect l="33536" r="33904" b="2994"/>
          <a:stretch>
            <a:fillRect/>
          </a:stretch>
        </p:blipFill>
        <p:spPr>
          <a:xfrm>
            <a:off x="4761571" y="1264625"/>
            <a:ext cx="3322767" cy="4924843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 rotWithShape="1">
          <a:blip r:embed="rId4"/>
          <a:srcRect l="34214" r="35341" b="2935"/>
          <a:stretch>
            <a:fillRect/>
          </a:stretch>
        </p:blipFill>
        <p:spPr>
          <a:xfrm>
            <a:off x="8292854" y="1264625"/>
            <a:ext cx="3161023" cy="50135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上传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证明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文件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29259" y="1253166"/>
            <a:ext cx="3837290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五、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上传一份证明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企业名称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的文件，建议上传企业营业执照；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上传证明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企业地址和企业电话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的文件，建议上传企业发票；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 rotWithShape="1">
          <a:blip r:embed="rId3"/>
          <a:srcRect l="36879" t="3580" r="36974" b="3011"/>
          <a:stretch>
            <a:fillRect/>
          </a:stretch>
        </p:blipFill>
        <p:spPr>
          <a:xfrm>
            <a:off x="6488768" y="1040108"/>
            <a:ext cx="3095738" cy="550166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928495" y="4311015"/>
            <a:ext cx="3838575" cy="1867535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若在提交过程中，弹出需要进行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FB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账号身份验证的提示，请按平台指示进行操作。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FB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账号验证通过后可继续企业认证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验证企业联系方式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 rotWithShape="1">
          <a:blip r:embed="rId3"/>
          <a:srcRect l="35884" t="16150" r="36974" b="36146"/>
          <a:stretch>
            <a:fillRect/>
          </a:stretch>
        </p:blipFill>
        <p:spPr>
          <a:xfrm>
            <a:off x="4495800" y="1978191"/>
            <a:ext cx="3515193" cy="3073493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 rotWithShape="1">
          <a:blip r:embed="rId4"/>
          <a:srcRect l="27073" r="28448" b="47761"/>
          <a:stretch>
            <a:fillRect/>
          </a:stretch>
        </p:blipFill>
        <p:spPr>
          <a:xfrm>
            <a:off x="8289558" y="2663531"/>
            <a:ext cx="3282847" cy="18354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05815" y="2160800"/>
            <a:ext cx="3323307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六、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可以选择进行邮件、电话、短信、域名验证。官方推荐使用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邮件验证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验证通过后，即提交成功。约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个工作日出审核结果。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787092" y="245695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700000">
            <a:off x="-505403" y="-78248"/>
            <a:ext cx="5803245" cy="58032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 rot="2700000">
            <a:off x="8419226" y="3380133"/>
            <a:ext cx="4284426" cy="4284426"/>
          </a:xfrm>
          <a:prstGeom prst="rect">
            <a:avLst/>
          </a:prstGeom>
          <a:solidFill>
            <a:srgbClr val="9DC93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 12"/>
          <p:cNvSpPr/>
          <p:nvPr/>
        </p:nvSpPr>
        <p:spPr>
          <a:xfrm>
            <a:off x="-1337868" y="1821850"/>
            <a:ext cx="4660199" cy="4660199"/>
          </a:xfrm>
          <a:custGeom>
            <a:avLst/>
            <a:gdLst>
              <a:gd name="connsiteX0" fmla="*/ 2748515 w 5497030"/>
              <a:gd name="connsiteY0" fmla="*/ 332152 h 5497030"/>
              <a:gd name="connsiteX1" fmla="*/ 332152 w 5497030"/>
              <a:gd name="connsiteY1" fmla="*/ 2748515 h 5497030"/>
              <a:gd name="connsiteX2" fmla="*/ 2748515 w 5497030"/>
              <a:gd name="connsiteY2" fmla="*/ 5164878 h 5497030"/>
              <a:gd name="connsiteX3" fmla="*/ 5164878 w 5497030"/>
              <a:gd name="connsiteY3" fmla="*/ 2748515 h 5497030"/>
              <a:gd name="connsiteX4" fmla="*/ 2748515 w 5497030"/>
              <a:gd name="connsiteY4" fmla="*/ 0 h 5497030"/>
              <a:gd name="connsiteX5" fmla="*/ 5497030 w 5497030"/>
              <a:gd name="connsiteY5" fmla="*/ 2748515 h 5497030"/>
              <a:gd name="connsiteX6" fmla="*/ 2748515 w 5497030"/>
              <a:gd name="connsiteY6" fmla="*/ 5497030 h 5497030"/>
              <a:gd name="connsiteX7" fmla="*/ 0 w 5497030"/>
              <a:gd name="connsiteY7" fmla="*/ 2748515 h 549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030" h="5497030">
                <a:moveTo>
                  <a:pt x="2748515" y="332152"/>
                </a:moveTo>
                <a:lnTo>
                  <a:pt x="332152" y="2748515"/>
                </a:lnTo>
                <a:lnTo>
                  <a:pt x="2748515" y="5164878"/>
                </a:lnTo>
                <a:lnTo>
                  <a:pt x="5164878" y="2748515"/>
                </a:lnTo>
                <a:close/>
                <a:moveTo>
                  <a:pt x="2748515" y="0"/>
                </a:moveTo>
                <a:lnTo>
                  <a:pt x="5497030" y="2748515"/>
                </a:lnTo>
                <a:lnTo>
                  <a:pt x="2748515" y="5497030"/>
                </a:lnTo>
                <a:lnTo>
                  <a:pt x="0" y="2748515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214203" y="3588905"/>
            <a:ext cx="3913134" cy="3913134"/>
          </a:xfrm>
          <a:custGeom>
            <a:avLst/>
            <a:gdLst>
              <a:gd name="connsiteX0" fmla="*/ 2748515 w 5497030"/>
              <a:gd name="connsiteY0" fmla="*/ 332152 h 5497030"/>
              <a:gd name="connsiteX1" fmla="*/ 332152 w 5497030"/>
              <a:gd name="connsiteY1" fmla="*/ 2748515 h 5497030"/>
              <a:gd name="connsiteX2" fmla="*/ 2748515 w 5497030"/>
              <a:gd name="connsiteY2" fmla="*/ 5164878 h 5497030"/>
              <a:gd name="connsiteX3" fmla="*/ 5164878 w 5497030"/>
              <a:gd name="connsiteY3" fmla="*/ 2748515 h 5497030"/>
              <a:gd name="connsiteX4" fmla="*/ 2748515 w 5497030"/>
              <a:gd name="connsiteY4" fmla="*/ 0 h 5497030"/>
              <a:gd name="connsiteX5" fmla="*/ 5497030 w 5497030"/>
              <a:gd name="connsiteY5" fmla="*/ 2748515 h 5497030"/>
              <a:gd name="connsiteX6" fmla="*/ 2748515 w 5497030"/>
              <a:gd name="connsiteY6" fmla="*/ 5497030 h 5497030"/>
              <a:gd name="connsiteX7" fmla="*/ 0 w 5497030"/>
              <a:gd name="connsiteY7" fmla="*/ 2748515 h 549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030" h="5497030">
                <a:moveTo>
                  <a:pt x="2748515" y="332152"/>
                </a:moveTo>
                <a:lnTo>
                  <a:pt x="332152" y="2748515"/>
                </a:lnTo>
                <a:lnTo>
                  <a:pt x="2748515" y="5164878"/>
                </a:lnTo>
                <a:lnTo>
                  <a:pt x="5164878" y="2748515"/>
                </a:lnTo>
                <a:close/>
                <a:moveTo>
                  <a:pt x="2748515" y="0"/>
                </a:moveTo>
                <a:lnTo>
                  <a:pt x="5497030" y="2748515"/>
                </a:lnTo>
                <a:lnTo>
                  <a:pt x="2748515" y="5497030"/>
                </a:lnTo>
                <a:lnTo>
                  <a:pt x="0" y="2748515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439652" y="470454"/>
            <a:ext cx="3913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rPr>
              <a:t>主要流程</a:t>
            </a:r>
            <a:endParaRPr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OPPOSans H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5283" y="1561267"/>
            <a:ext cx="5864451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OPPOSans H" panose="00020600040101010101" pitchFamily="18" charset="-122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altLang="zh-CN" sz="2400" b="0" dirty="0"/>
              <a:t>1. </a:t>
            </a:r>
            <a:r>
              <a:rPr lang="zh-CN" altLang="en-US" sz="2400" b="0" dirty="0"/>
              <a:t>注册</a:t>
            </a:r>
            <a:r>
              <a:rPr lang="en-US" altLang="zh-CN" sz="2400" b="0" dirty="0" err="1"/>
              <a:t>FaceBook</a:t>
            </a:r>
            <a:r>
              <a:rPr lang="zh-CN" altLang="en-US" sz="2400" b="0" dirty="0"/>
              <a:t>账号</a:t>
            </a:r>
            <a:endParaRPr lang="en-US" altLang="zh-CN" sz="2400" b="0" dirty="0"/>
          </a:p>
          <a:p>
            <a:pPr algn="l">
              <a:lnSpc>
                <a:spcPct val="200000"/>
              </a:lnSpc>
            </a:pPr>
            <a:r>
              <a:rPr lang="en-US" altLang="zh-CN" sz="2400" b="0" dirty="0"/>
              <a:t>2. </a:t>
            </a:r>
            <a:r>
              <a:rPr lang="zh-CN" altLang="en-US" sz="2400" b="0" dirty="0"/>
              <a:t>注册</a:t>
            </a:r>
            <a:r>
              <a:rPr lang="en-US" altLang="zh-CN" sz="2400" b="0" dirty="0"/>
              <a:t>WhatsApp Business Account</a:t>
            </a:r>
            <a:endParaRPr lang="en-US" altLang="zh-CN" sz="2400" b="0" dirty="0"/>
          </a:p>
          <a:p>
            <a:pPr algn="l">
              <a:lnSpc>
                <a:spcPct val="200000"/>
              </a:lnSpc>
            </a:pPr>
            <a:r>
              <a:rPr lang="en-US" altLang="zh-CN" sz="2400" b="0" dirty="0"/>
              <a:t>3. </a:t>
            </a:r>
            <a:r>
              <a:rPr lang="zh-CN" altLang="en-US" sz="2400" b="0" dirty="0"/>
              <a:t>企业认证</a:t>
            </a:r>
            <a:endParaRPr lang="en-US" altLang="zh-CN" sz="2400" b="0" dirty="0"/>
          </a:p>
        </p:txBody>
      </p:sp>
      <p:sp>
        <p:nvSpPr>
          <p:cNvPr id="2" name="矩形 1"/>
          <p:cNvSpPr/>
          <p:nvPr/>
        </p:nvSpPr>
        <p:spPr>
          <a:xfrm>
            <a:off x="1024616" y="4640999"/>
            <a:ext cx="2741639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TIPS: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a.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建议全程使用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Chrome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浏览器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b.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国内操作需翻墙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企业认证</a:t>
            </a:r>
            <a:r>
              <a:rPr lang="en-US" altLang="zh-CN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i="0" u="none" strike="noStrike" kern="1200" spc="0" baseline="0" dirty="0">
                <a:ln>
                  <a:noFill/>
                </a:ln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审核结果查看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50" y="1619493"/>
            <a:ext cx="7274953" cy="36190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05815" y="2111694"/>
            <a:ext cx="3174074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七、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Security Center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内可查看审核结果。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若审核未通过，可查看原因，修改信息，并再次提交申请。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773161" y="239700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700000">
            <a:off x="-505403" y="-78248"/>
            <a:ext cx="5803245" cy="58032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 rot="2700000">
            <a:off x="8419226" y="3380133"/>
            <a:ext cx="4284426" cy="4284426"/>
          </a:xfrm>
          <a:prstGeom prst="rect">
            <a:avLst/>
          </a:prstGeom>
          <a:solidFill>
            <a:srgbClr val="9DC93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Freeform 12"/>
          <p:cNvSpPr/>
          <p:nvPr/>
        </p:nvSpPr>
        <p:spPr>
          <a:xfrm>
            <a:off x="-1337868" y="1821850"/>
            <a:ext cx="4660199" cy="4660199"/>
          </a:xfrm>
          <a:custGeom>
            <a:avLst/>
            <a:gdLst>
              <a:gd name="connsiteX0" fmla="*/ 2748515 w 5497030"/>
              <a:gd name="connsiteY0" fmla="*/ 332152 h 5497030"/>
              <a:gd name="connsiteX1" fmla="*/ 332152 w 5497030"/>
              <a:gd name="connsiteY1" fmla="*/ 2748515 h 5497030"/>
              <a:gd name="connsiteX2" fmla="*/ 2748515 w 5497030"/>
              <a:gd name="connsiteY2" fmla="*/ 5164878 h 5497030"/>
              <a:gd name="connsiteX3" fmla="*/ 5164878 w 5497030"/>
              <a:gd name="connsiteY3" fmla="*/ 2748515 h 5497030"/>
              <a:gd name="connsiteX4" fmla="*/ 2748515 w 5497030"/>
              <a:gd name="connsiteY4" fmla="*/ 0 h 5497030"/>
              <a:gd name="connsiteX5" fmla="*/ 5497030 w 5497030"/>
              <a:gd name="connsiteY5" fmla="*/ 2748515 h 5497030"/>
              <a:gd name="connsiteX6" fmla="*/ 2748515 w 5497030"/>
              <a:gd name="connsiteY6" fmla="*/ 5497030 h 5497030"/>
              <a:gd name="connsiteX7" fmla="*/ 0 w 5497030"/>
              <a:gd name="connsiteY7" fmla="*/ 2748515 h 549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030" h="5497030">
                <a:moveTo>
                  <a:pt x="2748515" y="332152"/>
                </a:moveTo>
                <a:lnTo>
                  <a:pt x="332152" y="2748515"/>
                </a:lnTo>
                <a:lnTo>
                  <a:pt x="2748515" y="5164878"/>
                </a:lnTo>
                <a:lnTo>
                  <a:pt x="5164878" y="2748515"/>
                </a:lnTo>
                <a:close/>
                <a:moveTo>
                  <a:pt x="2748515" y="0"/>
                </a:moveTo>
                <a:lnTo>
                  <a:pt x="5497030" y="2748515"/>
                </a:lnTo>
                <a:lnTo>
                  <a:pt x="2748515" y="5497030"/>
                </a:lnTo>
                <a:lnTo>
                  <a:pt x="0" y="2748515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214203" y="3588905"/>
            <a:ext cx="3913134" cy="3913134"/>
          </a:xfrm>
          <a:custGeom>
            <a:avLst/>
            <a:gdLst>
              <a:gd name="connsiteX0" fmla="*/ 2748515 w 5497030"/>
              <a:gd name="connsiteY0" fmla="*/ 332152 h 5497030"/>
              <a:gd name="connsiteX1" fmla="*/ 332152 w 5497030"/>
              <a:gd name="connsiteY1" fmla="*/ 2748515 h 5497030"/>
              <a:gd name="connsiteX2" fmla="*/ 2748515 w 5497030"/>
              <a:gd name="connsiteY2" fmla="*/ 5164878 h 5497030"/>
              <a:gd name="connsiteX3" fmla="*/ 5164878 w 5497030"/>
              <a:gd name="connsiteY3" fmla="*/ 2748515 h 5497030"/>
              <a:gd name="connsiteX4" fmla="*/ 2748515 w 5497030"/>
              <a:gd name="connsiteY4" fmla="*/ 0 h 5497030"/>
              <a:gd name="connsiteX5" fmla="*/ 5497030 w 5497030"/>
              <a:gd name="connsiteY5" fmla="*/ 2748515 h 5497030"/>
              <a:gd name="connsiteX6" fmla="*/ 2748515 w 5497030"/>
              <a:gd name="connsiteY6" fmla="*/ 5497030 h 5497030"/>
              <a:gd name="connsiteX7" fmla="*/ 0 w 5497030"/>
              <a:gd name="connsiteY7" fmla="*/ 2748515 h 549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030" h="5497030">
                <a:moveTo>
                  <a:pt x="2748515" y="332152"/>
                </a:moveTo>
                <a:lnTo>
                  <a:pt x="332152" y="2748515"/>
                </a:lnTo>
                <a:lnTo>
                  <a:pt x="2748515" y="5164878"/>
                </a:lnTo>
                <a:lnTo>
                  <a:pt x="5164878" y="2748515"/>
                </a:lnTo>
                <a:close/>
                <a:moveTo>
                  <a:pt x="2748515" y="0"/>
                </a:moveTo>
                <a:lnTo>
                  <a:pt x="5497030" y="2748515"/>
                </a:lnTo>
                <a:lnTo>
                  <a:pt x="2748515" y="5497030"/>
                </a:lnTo>
                <a:lnTo>
                  <a:pt x="0" y="2748515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"/>
          <p:cNvSpPr txBox="1"/>
          <p:nvPr/>
        </p:nvSpPr>
        <p:spPr>
          <a:xfrm>
            <a:off x="-479272" y="2205621"/>
            <a:ext cx="5951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100" dirty="0">
                <a:solidFill>
                  <a:schemeClr val="tx2"/>
                </a:solidFill>
                <a:latin typeface="+mj-lt"/>
              </a:rPr>
              <a:t>THANKS</a:t>
            </a:r>
            <a:endParaRPr lang="en-US" sz="8800" b="1" spc="1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C93C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2612390" y="3669030"/>
            <a:ext cx="1884807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79425" y="-2296160"/>
            <a:ext cx="1894840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47942" y="2527387"/>
            <a:ext cx="6496115" cy="1526934"/>
            <a:chOff x="2055900" y="2959950"/>
            <a:chExt cx="6496115" cy="1526934"/>
          </a:xfrm>
        </p:grpSpPr>
        <p:sp>
          <p:nvSpPr>
            <p:cNvPr id="23" name="TextBox 22"/>
            <p:cNvSpPr txBox="1"/>
            <p:nvPr/>
          </p:nvSpPr>
          <p:spPr>
            <a:xfrm>
              <a:off x="2055900" y="2959950"/>
              <a:ext cx="649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微软雅黑" panose="020B0503020204020204" charset="-122"/>
                  <a:cs typeface="+mj-cs"/>
                </a:rPr>
                <a:t>Chapter 1</a:t>
              </a:r>
              <a:endParaRPr lang="en-I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84644" y="3840553"/>
              <a:ext cx="4914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注册</a:t>
              </a:r>
              <a:r>
                <a:rPr lang="en-US" altLang="zh-CN" sz="3600" b="1" spc="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FaceBook</a:t>
              </a:r>
              <a:r>
                <a:rPr lang="zh-CN" altLang="en-US" sz="36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账号</a:t>
              </a:r>
              <a:endParaRPr lang="en-IN" sz="36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5168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 err="1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FaceBook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账号</a:t>
            </a:r>
            <a:endParaRPr lang="zh-CN" altLang="en-US" sz="3200" b="1" dirty="0"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0000" y="1603129"/>
            <a:ext cx="3874367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FaceBook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的官网注册账号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https://www.facebook.com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填写基本信息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验证邮箱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手机号码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验证通过即注册成功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 rotWithShape="1">
          <a:blip r:embed="rId5"/>
          <a:srcRect l="35742" t="12989" r="36690" b="10967"/>
          <a:stretch>
            <a:fillRect/>
          </a:stretch>
        </p:blipFill>
        <p:spPr>
          <a:xfrm>
            <a:off x="5078995" y="1664028"/>
            <a:ext cx="2707048" cy="36498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918" y="2308313"/>
            <a:ext cx="3266956" cy="21148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795" y="4065905"/>
            <a:ext cx="3559810" cy="1521460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no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若您已有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FaceBook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账号，可跳过此步骤。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直接按下一章的流程开始注册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C93C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2612390" y="3669030"/>
            <a:ext cx="1800987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79425" y="-2296160"/>
            <a:ext cx="1750123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NX</a:t>
            </a:r>
            <a:r>
              <a:rPr lang="en-US" altLang="zh-CN" sz="30000" dirty="0">
                <a:solidFill>
                  <a:schemeClr val="bg1">
                    <a:alpha val="16000"/>
                  </a:schemeClr>
                </a:solidFill>
                <a:latin typeface="+mj-lt"/>
                <a:cs typeface="+mj-cs"/>
              </a:rPr>
              <a:t>cloud</a:t>
            </a:r>
            <a:endParaRPr lang="en-IN" sz="30000" dirty="0">
              <a:solidFill>
                <a:schemeClr val="bg1">
                  <a:alpha val="16000"/>
                </a:schemeClr>
              </a:solidFill>
              <a:latin typeface="+mj-lt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47942" y="2296380"/>
            <a:ext cx="6496115" cy="2080932"/>
            <a:chOff x="2055900" y="2959950"/>
            <a:chExt cx="6496115" cy="2080932"/>
          </a:xfrm>
        </p:grpSpPr>
        <p:sp>
          <p:nvSpPr>
            <p:cNvPr id="23" name="TextBox 22"/>
            <p:cNvSpPr txBox="1"/>
            <p:nvPr/>
          </p:nvSpPr>
          <p:spPr>
            <a:xfrm>
              <a:off x="2055900" y="2959950"/>
              <a:ext cx="649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微软雅黑" panose="020B0503020204020204" charset="-122"/>
                  <a:cs typeface="+mj-cs"/>
                </a:rPr>
                <a:t>Chapter 2</a:t>
              </a:r>
              <a:endParaRPr lang="en-I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84644" y="3840553"/>
              <a:ext cx="49148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注册</a:t>
              </a:r>
              <a:r>
                <a:rPr lang="en-US" altLang="zh-CN" sz="36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WhatsApp Business Account</a:t>
              </a:r>
              <a:endParaRPr lang="en-IN" sz="36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快速注册入口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3410" y="1200150"/>
            <a:ext cx="292608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使用您的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账号登录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NXCloud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云平台客户端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https://www.nxcloud.com/client/login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点击左侧菜单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WhatsApp-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客户应用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点击应用的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按钮；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3410" y="4697095"/>
            <a:ext cx="2926080" cy="1453515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若无应用可操作，请联系您的客户经理新增应用。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05" y="1833245"/>
            <a:ext cx="7992745" cy="3949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快速注册入口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4060" y="1848485"/>
            <a:ext cx="2547620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嵌入式注册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按钮，自动弹出注册窗口；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3425" y="3973195"/>
            <a:ext cx="2371090" cy="1867535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新注册的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FB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账号需要等待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1-2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小时才可继续注册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15" y="1848485"/>
            <a:ext cx="8081010" cy="3992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授权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5815" y="2753732"/>
            <a:ext cx="302907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登录您的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FaceBook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账号，开始授权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4"/>
          <a:srcRect t="8709"/>
          <a:stretch>
            <a:fillRect/>
          </a:stretch>
        </p:blipFill>
        <p:spPr>
          <a:xfrm>
            <a:off x="7909342" y="1593224"/>
            <a:ext cx="3296574" cy="406983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253552" y="1593224"/>
            <a:ext cx="3358265" cy="3964900"/>
            <a:chOff x="3733240" y="1791323"/>
            <a:chExt cx="3761842" cy="444137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b="697"/>
            <a:stretch>
              <a:fillRect/>
            </a:stretch>
          </p:blipFill>
          <p:spPr>
            <a:xfrm>
              <a:off x="3733240" y="1791323"/>
              <a:ext cx="3761842" cy="444137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240" y="1866274"/>
              <a:ext cx="891226" cy="30999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5613" y="5904648"/>
              <a:ext cx="3324598" cy="2972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4106" y="198198"/>
            <a:ext cx="1760400" cy="5035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9DC93C"/>
          </a:solidFill>
          <a:ln>
            <a:noFill/>
          </a:ln>
        </p:spPr>
        <p:txBody>
          <a:bodyPr anchor="ctr"/>
          <a:lstStyle/>
          <a:p>
            <a:pPr algn="l"/>
            <a:endParaRPr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72720"/>
            <a:ext cx="711835" cy="554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7450" y="316230"/>
            <a:ext cx="817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/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r>
              <a:rPr lang="en-US" altLang="zh-CN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WABA——</a:t>
            </a:r>
            <a:r>
              <a:rPr lang="zh-CN" altLang="en-US" sz="3200" b="1" dirty="0">
                <a:solidFill>
                  <a:srgbClr val="838383"/>
                </a:solidFill>
                <a:latin typeface="微软雅黑" panose="020B0503020204020204" charset="-122"/>
                <a:ea typeface="微软雅黑" panose="020B0503020204020204" charset="-122"/>
              </a:rPr>
              <a:t>录入账号信息</a:t>
            </a:r>
            <a:endParaRPr lang="zh-CN" sz="3200" b="1" i="0" u="none" strike="noStrike" kern="1200" spc="0" baseline="0" dirty="0">
              <a:ln>
                <a:noFill/>
              </a:ln>
              <a:solidFill>
                <a:srgbClr val="83838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8321" y="1635525"/>
            <a:ext cx="3756144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填写公司名称、公司官网、公司邮箱、公司地址等信息。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4"/>
          <a:srcRect t="7959"/>
          <a:stretch>
            <a:fillRect/>
          </a:stretch>
        </p:blipFill>
        <p:spPr>
          <a:xfrm>
            <a:off x="4782453" y="1635525"/>
            <a:ext cx="3225996" cy="38724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 rotWithShape="1">
          <a:blip r:embed="rId5"/>
          <a:srcRect t="7435"/>
          <a:stretch>
            <a:fillRect/>
          </a:stretch>
        </p:blipFill>
        <p:spPr>
          <a:xfrm>
            <a:off x="8297849" y="1635525"/>
            <a:ext cx="3105978" cy="41691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89390" y="3234446"/>
            <a:ext cx="3695075" cy="2190750"/>
          </a:xfrm>
          <a:prstGeom prst="rect">
            <a:avLst/>
          </a:prstGeom>
          <a:ln w="28575">
            <a:solidFill>
              <a:srgbClr val="9DC93C"/>
            </a:solidFill>
            <a:prstDash val="sysDot"/>
          </a:ln>
        </p:spPr>
        <p:txBody>
          <a:bodyPr wrap="square" lIns="216000" tIns="216000" rIns="216000" bIns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这些信息必须是真实且完整的（可参考营业执照的信息）；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刚刚注册的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FB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账号需要等待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小时之后再注册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WABA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417bd035-e85b-4fa9-b9c7-4eea06cd056b"/>
  <p:tag name="COMMONDATA" val="eyJoZGlkIjoiNzc3NTFiODAxNjZjNjhmYWNiNWE1YWU3MTZlYjUyOGUifQ=="/>
</p:tagLst>
</file>

<file path=ppt/theme/theme1.xml><?xml version="1.0" encoding="utf-8"?>
<a:theme xmlns:a="http://schemas.openxmlformats.org/drawingml/2006/main" name="Office Theme">
  <a:themeElements>
    <a:clrScheme name="Custom 9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7B9"/>
      </a:accent1>
      <a:accent2>
        <a:srgbClr val="01416D"/>
      </a:accent2>
      <a:accent3>
        <a:srgbClr val="86C996"/>
      </a:accent3>
      <a:accent4>
        <a:srgbClr val="7DC14A"/>
      </a:accent4>
      <a:accent5>
        <a:srgbClr val="DB9E44"/>
      </a:accent5>
      <a:accent6>
        <a:srgbClr val="FBAB11"/>
      </a:accent6>
      <a:hlink>
        <a:srgbClr val="4472C4"/>
      </a:hlink>
      <a:folHlink>
        <a:srgbClr val="BFBFBF"/>
      </a:folHlink>
    </a:clrScheme>
    <a:fontScheme name="Custom 3">
      <a:majorFont>
        <a:latin typeface="Open Sans Semibold"/>
        <a:ea typeface=""/>
        <a:cs typeface="Open Sans Semibold"/>
      </a:majorFont>
      <a:minorFont>
        <a:latin typeface="Open Sans Light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7">
    <a:dk1>
      <a:srgbClr val="000000"/>
    </a:dk1>
    <a:lt1>
      <a:srgbClr val="FFFFFF"/>
    </a:lt1>
    <a:dk2>
      <a:srgbClr val="778495"/>
    </a:dk2>
    <a:lt2>
      <a:srgbClr val="F0F0F0"/>
    </a:lt2>
    <a:accent1>
      <a:srgbClr val="0067B9"/>
    </a:accent1>
    <a:accent2>
      <a:srgbClr val="01416D"/>
    </a:accent2>
    <a:accent3>
      <a:srgbClr val="86C996"/>
    </a:accent3>
    <a:accent4>
      <a:srgbClr val="7DC14A"/>
    </a:accent4>
    <a:accent5>
      <a:srgbClr val="DB9E44"/>
    </a:accent5>
    <a:accent6>
      <a:srgbClr val="FBAB11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Custom 97">
    <a:dk1>
      <a:srgbClr val="000000"/>
    </a:dk1>
    <a:lt1>
      <a:srgbClr val="FFFFFF"/>
    </a:lt1>
    <a:dk2>
      <a:srgbClr val="778495"/>
    </a:dk2>
    <a:lt2>
      <a:srgbClr val="F0F0F0"/>
    </a:lt2>
    <a:accent1>
      <a:srgbClr val="0067B9"/>
    </a:accent1>
    <a:accent2>
      <a:srgbClr val="01416D"/>
    </a:accent2>
    <a:accent3>
      <a:srgbClr val="86C996"/>
    </a:accent3>
    <a:accent4>
      <a:srgbClr val="7DC14A"/>
    </a:accent4>
    <a:accent5>
      <a:srgbClr val="DB9E44"/>
    </a:accent5>
    <a:accent6>
      <a:srgbClr val="FBAB11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Custom 97">
    <a:dk1>
      <a:srgbClr val="000000"/>
    </a:dk1>
    <a:lt1>
      <a:srgbClr val="FFFFFF"/>
    </a:lt1>
    <a:dk2>
      <a:srgbClr val="778495"/>
    </a:dk2>
    <a:lt2>
      <a:srgbClr val="F0F0F0"/>
    </a:lt2>
    <a:accent1>
      <a:srgbClr val="0067B9"/>
    </a:accent1>
    <a:accent2>
      <a:srgbClr val="01416D"/>
    </a:accent2>
    <a:accent3>
      <a:srgbClr val="86C996"/>
    </a:accent3>
    <a:accent4>
      <a:srgbClr val="7DC14A"/>
    </a:accent4>
    <a:accent5>
      <a:srgbClr val="DB9E44"/>
    </a:accent5>
    <a:accent6>
      <a:srgbClr val="FBAB11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Custom 97">
    <a:dk1>
      <a:srgbClr val="000000"/>
    </a:dk1>
    <a:lt1>
      <a:srgbClr val="FFFFFF"/>
    </a:lt1>
    <a:dk2>
      <a:srgbClr val="778495"/>
    </a:dk2>
    <a:lt2>
      <a:srgbClr val="F0F0F0"/>
    </a:lt2>
    <a:accent1>
      <a:srgbClr val="0067B9"/>
    </a:accent1>
    <a:accent2>
      <a:srgbClr val="01416D"/>
    </a:accent2>
    <a:accent3>
      <a:srgbClr val="86C996"/>
    </a:accent3>
    <a:accent4>
      <a:srgbClr val="7DC14A"/>
    </a:accent4>
    <a:accent5>
      <a:srgbClr val="DB9E44"/>
    </a:accent5>
    <a:accent6>
      <a:srgbClr val="FBAB11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Custom 97">
    <a:dk1>
      <a:srgbClr val="000000"/>
    </a:dk1>
    <a:lt1>
      <a:srgbClr val="FFFFFF"/>
    </a:lt1>
    <a:dk2>
      <a:srgbClr val="778495"/>
    </a:dk2>
    <a:lt2>
      <a:srgbClr val="F0F0F0"/>
    </a:lt2>
    <a:accent1>
      <a:srgbClr val="0067B9"/>
    </a:accent1>
    <a:accent2>
      <a:srgbClr val="01416D"/>
    </a:accent2>
    <a:accent3>
      <a:srgbClr val="86C996"/>
    </a:accent3>
    <a:accent4>
      <a:srgbClr val="7DC14A"/>
    </a:accent4>
    <a:accent5>
      <a:srgbClr val="DB9E44"/>
    </a:accent5>
    <a:accent6>
      <a:srgbClr val="FBAB11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1660</Words>
  <Application>WPS 演示</Application>
  <PresentationFormat>宽屏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华文中宋</vt:lpstr>
      <vt:lpstr>微软雅黑</vt:lpstr>
      <vt:lpstr>OPPOSans H</vt:lpstr>
      <vt:lpstr>Agency FB</vt:lpstr>
      <vt:lpstr>Open Sans Light</vt:lpstr>
      <vt:lpstr>Times New Roman</vt:lpstr>
      <vt:lpstr>Arial Unicode MS</vt:lpstr>
      <vt:lpstr>Open Sans Semibold</vt:lpstr>
      <vt:lpstr>Segoe Print</vt:lpstr>
      <vt:lpstr>Calibri</vt:lpstr>
      <vt:lpstr>等线</vt:lpstr>
      <vt:lpstr>Open Sans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  <Manager>www.51pptmoban.com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【牛信云】WABA注册&amp;认证指南</dc:title>
  <dc:creator>一份Surprise</dc:creator>
  <dc:description>www.51pptmoban.com</dc:description>
  <cp:lastModifiedBy>珠璣</cp:lastModifiedBy>
  <cp:revision>95</cp:revision>
  <dcterms:created xsi:type="dcterms:W3CDTF">2018-10-25T11:07:00Z</dcterms:created>
  <dcterms:modified xsi:type="dcterms:W3CDTF">2023-01-09T06:27:42Z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BDE9E6A32BF141AB818E13B08E8DBDB0</vt:lpwstr>
  </property>
  <property fmtid="{D5CDD505-2E9C-101B-9397-08002B2CF9AE}" pid="3" name="KSOProductBuildVer">
    <vt:lpwstr>2052-11.1.0.13703</vt:lpwstr>
  </property>
</Properties>
</file>